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vml" ContentType="application/vnd.openxmlformats-officedocument.vmlDrawi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6"/>
  </p:notesMasterIdLst>
  <p:sldIdLst>
    <p:sldId id="293" r:id="rId2"/>
    <p:sldId id="303" r:id="rId3"/>
    <p:sldId id="302" r:id="rId4"/>
    <p:sldId id="301" r:id="rId5"/>
    <p:sldId id="257" r:id="rId6"/>
    <p:sldId id="258" r:id="rId7"/>
    <p:sldId id="259" r:id="rId8"/>
    <p:sldId id="260" r:id="rId9"/>
    <p:sldId id="261" r:id="rId10"/>
    <p:sldId id="291" r:id="rId11"/>
    <p:sldId id="292" r:id="rId12"/>
    <p:sldId id="262" r:id="rId13"/>
    <p:sldId id="263" r:id="rId14"/>
    <p:sldId id="264" r:id="rId15"/>
    <p:sldId id="265" r:id="rId16"/>
    <p:sldId id="266" r:id="rId17"/>
    <p:sldId id="267" r:id="rId18"/>
    <p:sldId id="269" r:id="rId19"/>
    <p:sldId id="270" r:id="rId20"/>
    <p:sldId id="271"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4" r:id="rId39"/>
    <p:sldId id="296" r:id="rId40"/>
    <p:sldId id="295" r:id="rId41"/>
    <p:sldId id="297" r:id="rId42"/>
    <p:sldId id="298" r:id="rId43"/>
    <p:sldId id="299" r:id="rId44"/>
    <p:sldId id="304" r:id="rId4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58" autoAdjust="0"/>
  </p:normalViewPr>
  <p:slideViewPr>
    <p:cSldViewPr>
      <p:cViewPr varScale="1">
        <p:scale>
          <a:sx n="85" d="100"/>
          <a:sy n="85" d="100"/>
        </p:scale>
        <p:origin x="-896" y="-112"/>
      </p:cViewPr>
      <p:guideLst>
        <p:guide orient="horz" pos="2160"/>
        <p:guide pos="2880"/>
      </p:guideLst>
    </p:cSldViewPr>
  </p:slideViewPr>
  <p:outlineViewPr>
    <p:cViewPr>
      <p:scale>
        <a:sx n="33" d="100"/>
        <a:sy n="33" d="100"/>
      </p:scale>
      <p:origin x="42"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interSettings" Target="printerSettings/printerSettings1.bin"/><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BE0EC5-1301-1342-9044-48F41E95CF90}" type="datetimeFigureOut">
              <a:rPr lang="en-US" smtClean="0"/>
              <a:t>22/03/17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95335D6-48B6-9449-851B-A3B89EB06608}" type="slidenum">
              <a:rPr lang="en-US" smtClean="0"/>
              <a:t>‹#›</a:t>
            </a:fld>
            <a:endParaRPr lang="en-US"/>
          </a:p>
        </p:txBody>
      </p:sp>
    </p:spTree>
    <p:extLst>
      <p:ext uri="{BB962C8B-B14F-4D97-AF65-F5344CB8AC3E}">
        <p14:creationId xmlns:p14="http://schemas.microsoft.com/office/powerpoint/2010/main" val="278482151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tr-TR" dirty="0"/>
          </a:p>
        </p:txBody>
      </p:sp>
      <p:sp>
        <p:nvSpPr>
          <p:cNvPr id="4" name="Slide Number Placeholder 3"/>
          <p:cNvSpPr>
            <a:spLocks noGrp="1"/>
          </p:cNvSpPr>
          <p:nvPr>
            <p:ph type="sldNum" sz="quarter" idx="10"/>
          </p:nvPr>
        </p:nvSpPr>
        <p:spPr/>
        <p:txBody>
          <a:bodyPr/>
          <a:lstStyle/>
          <a:p>
            <a:pPr>
              <a:defRPr/>
            </a:pPr>
            <a:fld id="{C40E7637-F53A-4EEE-A59C-12599E8A4099}" type="slidenum">
              <a:rPr lang="tr-TR" smtClean="0"/>
              <a:pPr>
                <a:defRPr/>
              </a:pPr>
              <a:t>3</a:t>
            </a:fld>
            <a:endParaRPr lang="tr-T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tr-TR"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Click to edit Master subtitle style</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97989F3-6337-4AB5-B0C2-35AE7A4024D8}" type="slidenum">
              <a:rPr lang="en-US" smtClean="0"/>
              <a:pPr>
                <a:defRPr/>
              </a:pPr>
              <a:t>‹#›</a:t>
            </a:fld>
            <a:endParaRPr lang="en-US"/>
          </a:p>
        </p:txBody>
      </p:sp>
    </p:spTree>
    <p:extLst>
      <p:ext uri="{BB962C8B-B14F-4D97-AF65-F5344CB8AC3E}">
        <p14:creationId xmlns:p14="http://schemas.microsoft.com/office/powerpoint/2010/main" val="1657958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3A289CAF-FB8E-4322-9BE5-97615D016078}" type="slidenum">
              <a:rPr lang="en-US" smtClean="0"/>
              <a:pPr>
                <a:defRPr/>
              </a:pPr>
              <a:t>‹#›</a:t>
            </a:fld>
            <a:endParaRPr lang="en-US"/>
          </a:p>
        </p:txBody>
      </p:sp>
    </p:spTree>
    <p:extLst>
      <p:ext uri="{BB962C8B-B14F-4D97-AF65-F5344CB8AC3E}">
        <p14:creationId xmlns:p14="http://schemas.microsoft.com/office/powerpoint/2010/main" val="684293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tr-TR"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CDD5443C-6FF6-47B1-A784-9036F0EED3FF}" type="slidenum">
              <a:rPr lang="en-US" smtClean="0"/>
              <a:pPr>
                <a:defRPr/>
              </a:pPr>
              <a:t>‹#›</a:t>
            </a:fld>
            <a:endParaRPr lang="en-US"/>
          </a:p>
        </p:txBody>
      </p:sp>
    </p:spTree>
    <p:extLst>
      <p:ext uri="{BB962C8B-B14F-4D97-AF65-F5344CB8AC3E}">
        <p14:creationId xmlns:p14="http://schemas.microsoft.com/office/powerpoint/2010/main" val="3778135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idx="1"/>
          </p:nvPr>
        </p:nvSpPr>
        <p:spPr/>
        <p:txBody>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A9D17D-AD75-4DE9-A622-F9B0FA519686}" type="slidenum">
              <a:rPr lang="en-US" smtClean="0"/>
              <a:pPr>
                <a:defRPr/>
              </a:pPr>
              <a:t>‹#›</a:t>
            </a:fld>
            <a:endParaRPr lang="en-US"/>
          </a:p>
        </p:txBody>
      </p:sp>
    </p:spTree>
    <p:extLst>
      <p:ext uri="{BB962C8B-B14F-4D97-AF65-F5344CB8AC3E}">
        <p14:creationId xmlns:p14="http://schemas.microsoft.com/office/powerpoint/2010/main" val="452537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tr-TR"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C156F288-3CE6-471D-95D3-FCB33C415835}" type="slidenum">
              <a:rPr lang="en-US" smtClean="0"/>
              <a:pPr>
                <a:defRPr/>
              </a:pPr>
              <a:t>‹#›</a:t>
            </a:fld>
            <a:endParaRPr lang="en-US"/>
          </a:p>
        </p:txBody>
      </p:sp>
    </p:spTree>
    <p:extLst>
      <p:ext uri="{BB962C8B-B14F-4D97-AF65-F5344CB8AC3E}">
        <p14:creationId xmlns:p14="http://schemas.microsoft.com/office/powerpoint/2010/main" val="3573896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B955150C-0977-4EDD-93DA-75913EF626D8}" type="slidenum">
              <a:rPr lang="en-US" smtClean="0"/>
              <a:pPr>
                <a:defRPr/>
              </a:pPr>
              <a:t>‹#›</a:t>
            </a:fld>
            <a:endParaRPr lang="en-US"/>
          </a:p>
        </p:txBody>
      </p:sp>
    </p:spTree>
    <p:extLst>
      <p:ext uri="{BB962C8B-B14F-4D97-AF65-F5344CB8AC3E}">
        <p14:creationId xmlns:p14="http://schemas.microsoft.com/office/powerpoint/2010/main" val="670778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4FD33F15-0EF2-44F5-AAEA-BC9C8132BF45}" type="slidenum">
              <a:rPr lang="en-US" smtClean="0"/>
              <a:pPr>
                <a:defRPr/>
              </a:pPr>
              <a:t>‹#›</a:t>
            </a:fld>
            <a:endParaRPr lang="en-US"/>
          </a:p>
        </p:txBody>
      </p:sp>
    </p:spTree>
    <p:extLst>
      <p:ext uri="{BB962C8B-B14F-4D97-AF65-F5344CB8AC3E}">
        <p14:creationId xmlns:p14="http://schemas.microsoft.com/office/powerpoint/2010/main" val="591080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BE9E0037-803B-4ECE-A514-7DC46077C7F6}" type="slidenum">
              <a:rPr lang="en-US" smtClean="0"/>
              <a:pPr>
                <a:defRPr/>
              </a:pPr>
              <a:t>‹#›</a:t>
            </a:fld>
            <a:endParaRPr lang="en-US"/>
          </a:p>
        </p:txBody>
      </p:sp>
    </p:spTree>
    <p:extLst>
      <p:ext uri="{BB962C8B-B14F-4D97-AF65-F5344CB8AC3E}">
        <p14:creationId xmlns:p14="http://schemas.microsoft.com/office/powerpoint/2010/main" val="3334052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28E39DF8-2E31-4101-A482-12ECC18CC596}" type="slidenum">
              <a:rPr lang="en-US" smtClean="0"/>
              <a:pPr>
                <a:defRPr/>
              </a:pPr>
              <a:t>‹#›</a:t>
            </a:fld>
            <a:endParaRPr lang="en-US"/>
          </a:p>
        </p:txBody>
      </p:sp>
    </p:spTree>
    <p:extLst>
      <p:ext uri="{BB962C8B-B14F-4D97-AF65-F5344CB8AC3E}">
        <p14:creationId xmlns:p14="http://schemas.microsoft.com/office/powerpoint/2010/main" val="2030859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tr-TR"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5C6BBBD5-8908-4860-AA8F-51CBF7B1DCB2}" type="slidenum">
              <a:rPr lang="en-US" smtClean="0"/>
              <a:pPr>
                <a:defRPr/>
              </a:pPr>
              <a:t>‹#›</a:t>
            </a:fld>
            <a:endParaRPr lang="en-US"/>
          </a:p>
        </p:txBody>
      </p:sp>
    </p:spTree>
    <p:extLst>
      <p:ext uri="{BB962C8B-B14F-4D97-AF65-F5344CB8AC3E}">
        <p14:creationId xmlns:p14="http://schemas.microsoft.com/office/powerpoint/2010/main" val="2253348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tr-TR"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67EA1FA7-BEFC-4B47-BACD-9AF83DE576FA}" type="slidenum">
              <a:rPr lang="en-US" smtClean="0"/>
              <a:pPr>
                <a:defRPr/>
              </a:pPr>
              <a:t>‹#›</a:t>
            </a:fld>
            <a:endParaRPr lang="en-US"/>
          </a:p>
        </p:txBody>
      </p:sp>
    </p:spTree>
    <p:extLst>
      <p:ext uri="{BB962C8B-B14F-4D97-AF65-F5344CB8AC3E}">
        <p14:creationId xmlns:p14="http://schemas.microsoft.com/office/powerpoint/2010/main" val="121860516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D767ED2-F6AB-4FE5-8EAC-BC32C2A63335}" type="slidenum">
              <a:rPr lang="en-US" smtClean="0"/>
              <a:pPr>
                <a:defRPr/>
              </a:pPr>
              <a:t>‹#›</a:t>
            </a:fld>
            <a:endParaRPr lang="en-US"/>
          </a:p>
        </p:txBody>
      </p:sp>
    </p:spTree>
    <p:extLst>
      <p:ext uri="{BB962C8B-B14F-4D97-AF65-F5344CB8AC3E}">
        <p14:creationId xmlns:p14="http://schemas.microsoft.com/office/powerpoint/2010/main" val="35253356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file:///C:\Documents%20and%20Settings\Bubby\Desktop\AI11\Weak%20Slot%20and%20Filler%20Structures\Representation%20in%20a%20Semantic%20Net_files\semantic.gif"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5.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Knowledge Representation</a:t>
            </a:r>
            <a:endParaRPr lang="en-US" b="1" dirty="0"/>
          </a:p>
        </p:txBody>
      </p:sp>
      <p:sp>
        <p:nvSpPr>
          <p:cNvPr id="3" name="Subtitle 2"/>
          <p:cNvSpPr>
            <a:spLocks noGrp="1"/>
          </p:cNvSpPr>
          <p:nvPr>
            <p:ph type="subTitle" idx="1"/>
          </p:nvPr>
        </p:nvSpPr>
        <p:spPr/>
        <p:txBody>
          <a:bodyPr/>
          <a:lstStyle/>
          <a:p>
            <a:r>
              <a:rPr lang="en-US" sz="2400" dirty="0" smtClean="0"/>
              <a:t>CME2002 Data Organization Management</a:t>
            </a:r>
          </a:p>
          <a:p>
            <a:endParaRPr lang="en-US" sz="2400" dirty="0" smtClean="0"/>
          </a:p>
          <a:p>
            <a:r>
              <a:rPr lang="en-US" sz="1800" dirty="0" err="1" smtClean="0">
                <a:solidFill>
                  <a:schemeClr val="tx1"/>
                </a:solidFill>
              </a:rPr>
              <a:t>Assoc.Prof.Dr.Adil</a:t>
            </a:r>
            <a:r>
              <a:rPr lang="en-US" sz="1800" dirty="0" smtClean="0">
                <a:solidFill>
                  <a:schemeClr val="tx1"/>
                </a:solidFill>
              </a:rPr>
              <a:t> ALPKOÇAK</a:t>
            </a:r>
          </a:p>
          <a:p>
            <a:endParaRPr lang="en-US" dirty="0" smtClean="0"/>
          </a:p>
        </p:txBody>
      </p:sp>
    </p:spTree>
    <p:extLst>
      <p:ext uri="{BB962C8B-B14F-4D97-AF65-F5344CB8AC3E}">
        <p14:creationId xmlns:p14="http://schemas.microsoft.com/office/powerpoint/2010/main" val="138340239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457200" y="533400"/>
            <a:ext cx="8229600" cy="1066800"/>
          </a:xfrm>
        </p:spPr>
        <p:txBody>
          <a:bodyPr>
            <a:normAutofit fontScale="90000"/>
          </a:bodyPr>
          <a:lstStyle/>
          <a:p>
            <a:r>
              <a:rPr lang="en-US" b="1" dirty="0" smtClean="0"/>
              <a:t>Using Knowledge (1)</a:t>
            </a:r>
            <a:br>
              <a:rPr lang="en-US" b="1" dirty="0" smtClean="0"/>
            </a:br>
            <a:endParaRPr lang="en-US" dirty="0" smtClean="0"/>
          </a:p>
        </p:txBody>
      </p:sp>
      <p:sp>
        <p:nvSpPr>
          <p:cNvPr id="3" name="Content Placeholder 2"/>
          <p:cNvSpPr>
            <a:spLocks noGrp="1"/>
          </p:cNvSpPr>
          <p:nvPr>
            <p:ph idx="1"/>
          </p:nvPr>
        </p:nvSpPr>
        <p:spPr/>
        <p:txBody>
          <a:bodyPr>
            <a:normAutofit/>
          </a:bodyPr>
          <a:lstStyle/>
          <a:p>
            <a:pPr>
              <a:lnSpc>
                <a:spcPct val="80000"/>
              </a:lnSpc>
              <a:buFontTx/>
              <a:buNone/>
            </a:pPr>
            <a:r>
              <a:rPr lang="en-US" sz="2200" dirty="0" smtClean="0"/>
              <a:t>	We have briefly mentioned where knowledge is used in AI systems. Let us consider a little further to what applications and how knowledge may be used. </a:t>
            </a:r>
          </a:p>
          <a:p>
            <a:pPr>
              <a:lnSpc>
                <a:spcPct val="80000"/>
              </a:lnSpc>
              <a:buFontTx/>
              <a:buNone/>
            </a:pPr>
            <a:endParaRPr lang="en-US" sz="2200" dirty="0" smtClean="0"/>
          </a:p>
          <a:p>
            <a:pPr>
              <a:lnSpc>
                <a:spcPct val="80000"/>
              </a:lnSpc>
            </a:pPr>
            <a:r>
              <a:rPr lang="en-US" sz="2200" b="1" dirty="0" smtClean="0"/>
              <a:t>Learning</a:t>
            </a:r>
            <a:r>
              <a:rPr lang="en-US" sz="2200" dirty="0" smtClean="0"/>
              <a:t> -- acquiring knowledge. This is more than simply adding new facts to a knowledge base. </a:t>
            </a:r>
          </a:p>
          <a:p>
            <a:pPr>
              <a:lnSpc>
                <a:spcPct val="80000"/>
              </a:lnSpc>
            </a:pPr>
            <a:r>
              <a:rPr lang="en-US" sz="2200" dirty="0" smtClean="0"/>
              <a:t>New data may have to be </a:t>
            </a:r>
            <a:r>
              <a:rPr lang="en-US" sz="2200" i="1" dirty="0" smtClean="0"/>
              <a:t>classified</a:t>
            </a:r>
            <a:r>
              <a:rPr lang="en-US" sz="2200" dirty="0" smtClean="0"/>
              <a:t> prior to storage for easy </a:t>
            </a:r>
            <a:r>
              <a:rPr lang="en-US" sz="2200" i="1" dirty="0" smtClean="0"/>
              <a:t>retrieval, etc. </a:t>
            </a:r>
          </a:p>
          <a:p>
            <a:pPr>
              <a:lnSpc>
                <a:spcPct val="80000"/>
              </a:lnSpc>
            </a:pPr>
            <a:r>
              <a:rPr lang="en-US" sz="2200" i="1" dirty="0" smtClean="0"/>
              <a:t>Duplication should be avoided.</a:t>
            </a:r>
            <a:endParaRPr lang="en-US" sz="2200" dirty="0" smtClean="0"/>
          </a:p>
          <a:p>
            <a:pPr>
              <a:lnSpc>
                <a:spcPct val="80000"/>
              </a:lnSpc>
              <a:buFontTx/>
              <a:buNone/>
            </a:pPr>
            <a:endParaRPr lang="en-US" sz="2200" dirty="0" smtClean="0"/>
          </a:p>
          <a:p>
            <a:pPr>
              <a:lnSpc>
                <a:spcPct val="80000"/>
              </a:lnSpc>
              <a:buFontTx/>
              <a:buNone/>
            </a:pPr>
            <a:endParaRPr lang="en-US" sz="2200" dirty="0" smtClean="0"/>
          </a:p>
          <a:p>
            <a:pPr>
              <a:lnSpc>
                <a:spcPct val="80000"/>
              </a:lnSpc>
            </a:pPr>
            <a:r>
              <a:rPr lang="en-US" sz="2200" b="1" dirty="0" smtClean="0"/>
              <a:t>Reasoning</a:t>
            </a:r>
            <a:r>
              <a:rPr lang="en-US" sz="2200" dirty="0" smtClean="0"/>
              <a:t> -- Infer facts from existing data.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457200" y="304800"/>
            <a:ext cx="8077200" cy="1112838"/>
          </a:xfrm>
        </p:spPr>
        <p:txBody>
          <a:bodyPr>
            <a:normAutofit/>
          </a:bodyPr>
          <a:lstStyle/>
          <a:p>
            <a:r>
              <a:rPr lang="en-US" b="1" dirty="0" smtClean="0"/>
              <a:t>Using Knowledge(2)</a:t>
            </a:r>
            <a:endParaRPr lang="en-US" dirty="0" smtClean="0"/>
          </a:p>
        </p:txBody>
      </p:sp>
      <p:sp>
        <p:nvSpPr>
          <p:cNvPr id="3" name="Content Placeholder 2"/>
          <p:cNvSpPr>
            <a:spLocks noGrp="1"/>
          </p:cNvSpPr>
          <p:nvPr>
            <p:ph idx="1"/>
          </p:nvPr>
        </p:nvSpPr>
        <p:spPr>
          <a:xfrm>
            <a:off x="457200" y="1752600"/>
            <a:ext cx="8229600" cy="4343400"/>
          </a:xfrm>
        </p:spPr>
        <p:txBody>
          <a:bodyPr>
            <a:normAutofit lnSpcReduction="10000"/>
          </a:bodyPr>
          <a:lstStyle/>
          <a:p>
            <a:pPr>
              <a:lnSpc>
                <a:spcPct val="80000"/>
              </a:lnSpc>
              <a:buFontTx/>
              <a:buNone/>
            </a:pPr>
            <a:r>
              <a:rPr lang="en-US" sz="2700" dirty="0" smtClean="0"/>
              <a:t>	If a system only knows: </a:t>
            </a:r>
          </a:p>
          <a:p>
            <a:pPr>
              <a:lnSpc>
                <a:spcPct val="80000"/>
              </a:lnSpc>
            </a:pPr>
            <a:r>
              <a:rPr lang="en-US" sz="2700" dirty="0" smtClean="0"/>
              <a:t>Davis is a Jazz Musician. </a:t>
            </a:r>
          </a:p>
          <a:p>
            <a:pPr>
              <a:lnSpc>
                <a:spcPct val="80000"/>
              </a:lnSpc>
            </a:pPr>
            <a:endParaRPr lang="en-US" sz="2700" dirty="0" smtClean="0"/>
          </a:p>
          <a:p>
            <a:pPr>
              <a:lnSpc>
                <a:spcPct val="80000"/>
              </a:lnSpc>
            </a:pPr>
            <a:r>
              <a:rPr lang="en-US" sz="2700" dirty="0" smtClean="0"/>
              <a:t>All Jazz Musicians can play their instruments well.</a:t>
            </a:r>
          </a:p>
          <a:p>
            <a:pPr>
              <a:lnSpc>
                <a:spcPct val="80000"/>
              </a:lnSpc>
              <a:buFontTx/>
              <a:buNone/>
            </a:pPr>
            <a:r>
              <a:rPr lang="en-US" sz="2700" dirty="0" smtClean="0"/>
              <a:t> </a:t>
            </a:r>
          </a:p>
          <a:p>
            <a:pPr>
              <a:lnSpc>
                <a:spcPct val="80000"/>
              </a:lnSpc>
            </a:pPr>
            <a:r>
              <a:rPr lang="en-US" sz="2700" dirty="0" smtClean="0"/>
              <a:t>If things like </a:t>
            </a:r>
            <a:r>
              <a:rPr lang="en-US" sz="2700" i="1" dirty="0" smtClean="0"/>
              <a:t>Is Davis a Jazz Musician?</a:t>
            </a:r>
            <a:r>
              <a:rPr lang="en-US" sz="2700" dirty="0" smtClean="0"/>
              <a:t> or </a:t>
            </a:r>
            <a:r>
              <a:rPr lang="en-US" sz="2700" i="1" dirty="0" smtClean="0"/>
              <a:t>Can Jazz Musicians play their instruments well?</a:t>
            </a:r>
            <a:r>
              <a:rPr lang="en-US" sz="2700" dirty="0" smtClean="0"/>
              <a:t> are asked then the answer is readily obtained from the data structures and procedures. </a:t>
            </a:r>
          </a:p>
          <a:p>
            <a:pPr>
              <a:lnSpc>
                <a:spcPct val="80000"/>
              </a:lnSpc>
              <a:buFontTx/>
              <a:buNone/>
            </a:pPr>
            <a:endParaRPr lang="en-US" sz="2700" dirty="0" smtClean="0"/>
          </a:p>
          <a:p>
            <a:pPr>
              <a:lnSpc>
                <a:spcPct val="80000"/>
              </a:lnSpc>
            </a:pPr>
            <a:r>
              <a:rPr lang="en-US" sz="2700" dirty="0" smtClean="0">
                <a:solidFill>
                  <a:srgbClr val="000000"/>
                </a:solidFill>
              </a:rPr>
              <a:t>However a question </a:t>
            </a:r>
            <a:r>
              <a:rPr lang="en-US" sz="2700" dirty="0" smtClean="0"/>
              <a:t>like </a:t>
            </a:r>
            <a:r>
              <a:rPr lang="en-US" sz="2700" i="1" dirty="0" smtClean="0">
                <a:solidFill>
                  <a:schemeClr val="tx1">
                    <a:lumMod val="50000"/>
                    <a:lumOff val="50000"/>
                  </a:schemeClr>
                </a:solidFill>
              </a:rPr>
              <a:t>Can Davis play his instrument well?</a:t>
            </a:r>
            <a:r>
              <a:rPr lang="en-US" sz="2700" dirty="0" smtClean="0"/>
              <a:t> requires </a:t>
            </a:r>
            <a:r>
              <a:rPr lang="en-US" sz="2700" dirty="0" smtClean="0">
                <a:solidFill>
                  <a:srgbClr val="FF0000"/>
                </a:solidFill>
              </a:rPr>
              <a:t>reasoning</a:t>
            </a:r>
            <a:r>
              <a:rPr lang="en-US" sz="2700" dirty="0" smtClean="0"/>
              <a:t>. </a:t>
            </a: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81000" y="609600"/>
            <a:ext cx="8382000" cy="457200"/>
          </a:xfrm>
        </p:spPr>
        <p:txBody>
          <a:bodyPr>
            <a:noAutofit/>
          </a:bodyPr>
          <a:lstStyle/>
          <a:p>
            <a:pPr eaLnBrk="1" hangingPunct="1"/>
            <a:r>
              <a:rPr lang="en-US" sz="3200" b="1" dirty="0" smtClean="0"/>
              <a:t/>
            </a:r>
            <a:br>
              <a:rPr lang="en-US" sz="3200" b="1" dirty="0" smtClean="0"/>
            </a:br>
            <a:r>
              <a:rPr lang="en-US" sz="3200" b="1" dirty="0" smtClean="0"/>
              <a:t>Properties for Knowledge Representation Systems</a:t>
            </a:r>
            <a:r>
              <a:rPr lang="en-US" sz="3200" dirty="0" smtClean="0"/>
              <a:t/>
            </a:r>
            <a:br>
              <a:rPr lang="en-US" sz="3200" dirty="0" smtClean="0"/>
            </a:br>
            <a:endParaRPr lang="en-US" sz="3200" dirty="0" smtClean="0"/>
          </a:p>
        </p:txBody>
      </p:sp>
      <p:sp>
        <p:nvSpPr>
          <p:cNvPr id="9219" name="Rectangle 3"/>
          <p:cNvSpPr>
            <a:spLocks noGrp="1" noChangeArrowheads="1"/>
          </p:cNvSpPr>
          <p:nvPr>
            <p:ph idx="1"/>
          </p:nvPr>
        </p:nvSpPr>
        <p:spPr>
          <a:xfrm>
            <a:off x="457200" y="1371600"/>
            <a:ext cx="8229600" cy="4906963"/>
          </a:xfrm>
        </p:spPr>
        <p:txBody>
          <a:bodyPr/>
          <a:lstStyle/>
          <a:p>
            <a:pPr eaLnBrk="1" hangingPunct="1">
              <a:lnSpc>
                <a:spcPct val="80000"/>
              </a:lnSpc>
              <a:buFontTx/>
              <a:buNone/>
            </a:pPr>
            <a:r>
              <a:rPr lang="en-US" sz="2400" dirty="0" smtClean="0"/>
              <a:t>The following properties should be possessed by a knowledge representation system.</a:t>
            </a:r>
          </a:p>
          <a:p>
            <a:pPr eaLnBrk="1" hangingPunct="1">
              <a:lnSpc>
                <a:spcPct val="80000"/>
              </a:lnSpc>
            </a:pPr>
            <a:r>
              <a:rPr lang="en-US" sz="2400" b="1" dirty="0" smtClean="0"/>
              <a:t>Representational Adequacy</a:t>
            </a:r>
            <a:endParaRPr lang="en-US" sz="2400" dirty="0" smtClean="0"/>
          </a:p>
          <a:p>
            <a:pPr lvl="1" eaLnBrk="1" hangingPunct="1">
              <a:lnSpc>
                <a:spcPct val="80000"/>
              </a:lnSpc>
            </a:pPr>
            <a:r>
              <a:rPr lang="en-US" sz="2000" dirty="0" smtClean="0"/>
              <a:t>-- the ability to represent the required knowledge;</a:t>
            </a:r>
          </a:p>
          <a:p>
            <a:pPr eaLnBrk="1" hangingPunct="1">
              <a:lnSpc>
                <a:spcPct val="80000"/>
              </a:lnSpc>
            </a:pPr>
            <a:r>
              <a:rPr lang="en-US" sz="2400" b="1" dirty="0" smtClean="0"/>
              <a:t>Inferential Adequacy</a:t>
            </a:r>
            <a:endParaRPr lang="en-US" sz="2400" dirty="0" smtClean="0"/>
          </a:p>
          <a:p>
            <a:pPr lvl="1" eaLnBrk="1" hangingPunct="1">
              <a:lnSpc>
                <a:spcPct val="80000"/>
              </a:lnSpc>
            </a:pPr>
            <a:r>
              <a:rPr lang="en-US" sz="2000" dirty="0" smtClean="0"/>
              <a:t>- the ability to manipulate the knowledge represented to produce new knowledge corresponding to that inferred from the original;</a:t>
            </a:r>
          </a:p>
          <a:p>
            <a:pPr eaLnBrk="1" hangingPunct="1">
              <a:lnSpc>
                <a:spcPct val="80000"/>
              </a:lnSpc>
            </a:pPr>
            <a:r>
              <a:rPr lang="en-US" sz="2400" b="1" dirty="0" smtClean="0"/>
              <a:t>Inferential Efficiency</a:t>
            </a:r>
            <a:endParaRPr lang="en-US" sz="2400" dirty="0" smtClean="0"/>
          </a:p>
          <a:p>
            <a:pPr lvl="1" eaLnBrk="1" hangingPunct="1">
              <a:lnSpc>
                <a:spcPct val="80000"/>
              </a:lnSpc>
            </a:pPr>
            <a:r>
              <a:rPr lang="en-US" sz="2000" dirty="0" smtClean="0"/>
              <a:t>- the ability to direct the inferential mechanisms into the most productive directions by storing appropriate guides;</a:t>
            </a:r>
          </a:p>
          <a:p>
            <a:pPr eaLnBrk="1" hangingPunct="1">
              <a:lnSpc>
                <a:spcPct val="80000"/>
              </a:lnSpc>
            </a:pPr>
            <a:r>
              <a:rPr lang="en-US" sz="2400" b="1" dirty="0" err="1" smtClean="0"/>
              <a:t>Acquisitional</a:t>
            </a:r>
            <a:r>
              <a:rPr lang="en-US" sz="2400" b="1" dirty="0" smtClean="0"/>
              <a:t> Efficiency</a:t>
            </a:r>
            <a:endParaRPr lang="en-US" sz="2400" dirty="0" smtClean="0"/>
          </a:p>
          <a:p>
            <a:pPr lvl="1" eaLnBrk="1" hangingPunct="1">
              <a:lnSpc>
                <a:spcPct val="80000"/>
              </a:lnSpc>
            </a:pPr>
            <a:r>
              <a:rPr lang="en-US" sz="2000" dirty="0" smtClean="0"/>
              <a:t>- the ability to acquire new knowledge using automatic methods wherever possible rather than reliance on human intervention.</a:t>
            </a:r>
          </a:p>
          <a:p>
            <a:pPr lvl="1" eaLnBrk="1" hangingPunct="1">
              <a:lnSpc>
                <a:spcPct val="80000"/>
              </a:lnSpc>
            </a:pPr>
            <a:endParaRPr lang="en-US" sz="2000" dirty="0" smtClean="0"/>
          </a:p>
          <a:p>
            <a:pPr eaLnBrk="1" hangingPunct="1">
              <a:lnSpc>
                <a:spcPct val="80000"/>
              </a:lnSpc>
              <a:buFontTx/>
              <a:buNone/>
            </a:pPr>
            <a:r>
              <a:rPr lang="en-US" sz="2400" dirty="0" smtClean="0"/>
              <a:t>To date no single system </a:t>
            </a:r>
            <a:r>
              <a:rPr lang="en-US" sz="2400" dirty="0" err="1" smtClean="0"/>
              <a:t>optimises</a:t>
            </a:r>
            <a:r>
              <a:rPr lang="en-US" sz="2400" dirty="0" smtClean="0"/>
              <a:t> all of the above !</a:t>
            </a:r>
          </a:p>
        </p:txBody>
      </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381000" y="1905000"/>
            <a:ext cx="8229600" cy="2590800"/>
          </a:xfrm>
        </p:spPr>
        <p:txBody>
          <a:bodyPr/>
          <a:lstStyle/>
          <a:p>
            <a:pPr eaLnBrk="1" hangingPunct="1"/>
            <a:r>
              <a:rPr lang="en-US" sz="3200" b="1" smtClean="0"/>
              <a:t>Approaches to Knowledge Representation</a:t>
            </a:r>
            <a:br>
              <a:rPr lang="en-US" sz="3200" b="1" smtClean="0"/>
            </a:br>
            <a:r>
              <a:rPr lang="en-US" sz="3200" smtClean="0"/>
              <a:t/>
            </a:r>
            <a:br>
              <a:rPr lang="en-US" sz="3200" smtClean="0"/>
            </a:br>
            <a:endParaRPr lang="en-US" sz="3200" smtClean="0"/>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457200" y="838200"/>
            <a:ext cx="8229600" cy="579438"/>
          </a:xfrm>
        </p:spPr>
        <p:txBody>
          <a:bodyPr>
            <a:normAutofit fontScale="90000"/>
          </a:bodyPr>
          <a:lstStyle/>
          <a:p>
            <a:pPr eaLnBrk="1" hangingPunct="1"/>
            <a:r>
              <a:rPr lang="en-US" sz="4000" b="1" dirty="0" smtClean="0"/>
              <a:t>Simple relational knowledge</a:t>
            </a:r>
            <a:br>
              <a:rPr lang="en-US" sz="4000" b="1" dirty="0" smtClean="0"/>
            </a:br>
            <a:endParaRPr lang="en-US" sz="4000" dirty="0" smtClean="0"/>
          </a:p>
        </p:txBody>
      </p:sp>
      <p:sp>
        <p:nvSpPr>
          <p:cNvPr id="11267" name="Rectangle 3"/>
          <p:cNvSpPr>
            <a:spLocks noGrp="1" noChangeArrowheads="1"/>
          </p:cNvSpPr>
          <p:nvPr>
            <p:ph idx="1"/>
          </p:nvPr>
        </p:nvSpPr>
        <p:spPr>
          <a:xfrm>
            <a:off x="457200" y="1600200"/>
            <a:ext cx="8229600" cy="4678363"/>
          </a:xfrm>
        </p:spPr>
        <p:txBody>
          <a:bodyPr>
            <a:normAutofit fontScale="92500" lnSpcReduction="10000"/>
          </a:bodyPr>
          <a:lstStyle/>
          <a:p>
            <a:pPr eaLnBrk="1" hangingPunct="1">
              <a:lnSpc>
                <a:spcPct val="80000"/>
              </a:lnSpc>
            </a:pPr>
            <a:r>
              <a:rPr lang="en-US" sz="2400" dirty="0" smtClean="0"/>
              <a:t>The simplest way of storing facts is to use a relational method where each fact about a set of objects is set out systematically in columns. This representation gives little opportunity for inference, but it can be used as the knowledge basis for inference engines.</a:t>
            </a:r>
          </a:p>
          <a:p>
            <a:pPr eaLnBrk="1" hangingPunct="1">
              <a:lnSpc>
                <a:spcPct val="80000"/>
              </a:lnSpc>
            </a:pPr>
            <a:endParaRPr lang="en-US" sz="2400" dirty="0" smtClean="0"/>
          </a:p>
          <a:p>
            <a:pPr eaLnBrk="1" hangingPunct="1">
              <a:lnSpc>
                <a:spcPct val="80000"/>
              </a:lnSpc>
            </a:pPr>
            <a:r>
              <a:rPr lang="en-US" sz="2400" dirty="0" smtClean="0"/>
              <a:t>Simple way to store facts.</a:t>
            </a:r>
          </a:p>
          <a:p>
            <a:pPr eaLnBrk="1" hangingPunct="1">
              <a:lnSpc>
                <a:spcPct val="80000"/>
              </a:lnSpc>
            </a:pPr>
            <a:endParaRPr lang="en-US" sz="2400" dirty="0" smtClean="0"/>
          </a:p>
          <a:p>
            <a:pPr eaLnBrk="1" hangingPunct="1">
              <a:lnSpc>
                <a:spcPct val="80000"/>
              </a:lnSpc>
            </a:pPr>
            <a:r>
              <a:rPr lang="en-US" sz="2400" dirty="0" smtClean="0"/>
              <a:t>Each fact about a set of objects is set out systematically in columns.</a:t>
            </a:r>
          </a:p>
          <a:p>
            <a:pPr eaLnBrk="1" hangingPunct="1">
              <a:lnSpc>
                <a:spcPct val="80000"/>
              </a:lnSpc>
            </a:pPr>
            <a:endParaRPr lang="en-US" sz="2400" dirty="0" smtClean="0"/>
          </a:p>
          <a:p>
            <a:pPr eaLnBrk="1" hangingPunct="1">
              <a:lnSpc>
                <a:spcPct val="80000"/>
              </a:lnSpc>
            </a:pPr>
            <a:r>
              <a:rPr lang="en-US" sz="2400" dirty="0" smtClean="0"/>
              <a:t>Little opportunity for inference.</a:t>
            </a:r>
          </a:p>
          <a:p>
            <a:pPr eaLnBrk="1" hangingPunct="1">
              <a:lnSpc>
                <a:spcPct val="80000"/>
              </a:lnSpc>
            </a:pPr>
            <a:endParaRPr lang="en-US" sz="2400" dirty="0" smtClean="0"/>
          </a:p>
          <a:p>
            <a:pPr eaLnBrk="1" hangingPunct="1">
              <a:lnSpc>
                <a:spcPct val="80000"/>
              </a:lnSpc>
            </a:pPr>
            <a:r>
              <a:rPr lang="en-US" sz="2400" dirty="0" smtClean="0"/>
              <a:t>Knowledge basis for inference engines.</a:t>
            </a:r>
          </a:p>
          <a:p>
            <a:pPr eaLnBrk="1" hangingPunct="1">
              <a:lnSpc>
                <a:spcPct val="80000"/>
              </a:lnSpc>
              <a:buFontTx/>
              <a:buNone/>
            </a:pPr>
            <a:r>
              <a:rPr lang="en-US" sz="2000" dirty="0" smtClean="0"/>
              <a:t/>
            </a:r>
            <a:br>
              <a:rPr lang="en-US" sz="2000" dirty="0" smtClean="0"/>
            </a:br>
            <a:endParaRPr lang="en-US" sz="2000" dirty="0" smtClean="0"/>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fontScale="90000"/>
          </a:bodyPr>
          <a:lstStyle/>
          <a:p>
            <a:pPr eaLnBrk="1" hangingPunct="1"/>
            <a:r>
              <a:rPr lang="en-US" sz="4000" b="1" smtClean="0"/>
              <a:t>Figure:</a:t>
            </a:r>
            <a:r>
              <a:rPr lang="en-US" sz="4000" smtClean="0"/>
              <a:t> Simple Relational Knowledge </a:t>
            </a:r>
          </a:p>
        </p:txBody>
      </p:sp>
      <p:pic>
        <p:nvPicPr>
          <p:cNvPr id="12291" name="Picture 5" descr="figure375"/>
          <p:cNvPicPr>
            <a:picLocks noChangeAspect="1" noChangeArrowheads="1"/>
          </p:cNvPicPr>
          <p:nvPr/>
        </p:nvPicPr>
        <p:blipFill>
          <a:blip r:embed="rId2" cstate="print"/>
          <a:srcRect/>
          <a:stretch>
            <a:fillRect/>
          </a:stretch>
        </p:blipFill>
        <p:spPr bwMode="auto">
          <a:xfrm>
            <a:off x="1676400" y="2286000"/>
            <a:ext cx="5638800" cy="16764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457200" y="457200"/>
            <a:ext cx="8229600" cy="960438"/>
          </a:xfrm>
        </p:spPr>
        <p:txBody>
          <a:bodyPr>
            <a:normAutofit fontScale="90000"/>
          </a:bodyPr>
          <a:lstStyle/>
          <a:p>
            <a:pPr eaLnBrk="1" hangingPunct="1"/>
            <a:r>
              <a:rPr lang="en-US" sz="3600" b="1" dirty="0" smtClean="0"/>
              <a:t>Inheritable knowledge</a:t>
            </a:r>
            <a:br>
              <a:rPr lang="en-US" sz="3600" b="1" dirty="0" smtClean="0"/>
            </a:br>
            <a:endParaRPr lang="en-US" sz="2800" dirty="0" smtClean="0"/>
          </a:p>
        </p:txBody>
      </p:sp>
      <p:sp>
        <p:nvSpPr>
          <p:cNvPr id="13315" name="Rectangle 3"/>
          <p:cNvSpPr>
            <a:spLocks noGrp="1" noChangeArrowheads="1"/>
          </p:cNvSpPr>
          <p:nvPr>
            <p:ph idx="1"/>
          </p:nvPr>
        </p:nvSpPr>
        <p:spPr>
          <a:xfrm>
            <a:off x="457200" y="1371600"/>
            <a:ext cx="8229600" cy="4754563"/>
          </a:xfrm>
        </p:spPr>
        <p:txBody>
          <a:bodyPr>
            <a:normAutofit lnSpcReduction="10000"/>
          </a:bodyPr>
          <a:lstStyle/>
          <a:p>
            <a:pPr eaLnBrk="1" hangingPunct="1">
              <a:buFontTx/>
              <a:buNone/>
            </a:pPr>
            <a:r>
              <a:rPr lang="en-US" sz="2800" dirty="0" smtClean="0"/>
              <a:t>Relational knowledge is made up of objects consisting of</a:t>
            </a:r>
          </a:p>
          <a:p>
            <a:pPr eaLnBrk="1" hangingPunct="1"/>
            <a:r>
              <a:rPr lang="en-US" sz="2800" dirty="0" smtClean="0"/>
              <a:t>attributes</a:t>
            </a:r>
          </a:p>
          <a:p>
            <a:pPr eaLnBrk="1" hangingPunct="1"/>
            <a:r>
              <a:rPr lang="en-US" sz="2800" dirty="0" smtClean="0"/>
              <a:t>corresponding associated values.</a:t>
            </a:r>
          </a:p>
          <a:p>
            <a:pPr eaLnBrk="1" hangingPunct="1">
              <a:buFontTx/>
              <a:buNone/>
            </a:pPr>
            <a:r>
              <a:rPr lang="en-US" sz="2800" dirty="0" smtClean="0"/>
              <a:t>We extend the base more by allowing inference mechanisms:</a:t>
            </a:r>
          </a:p>
          <a:p>
            <a:pPr eaLnBrk="1" hangingPunct="1"/>
            <a:r>
              <a:rPr lang="en-US" sz="2800" b="1" dirty="0" smtClean="0"/>
              <a:t>Property inheritance</a:t>
            </a:r>
          </a:p>
          <a:p>
            <a:pPr lvl="1" eaLnBrk="1" hangingPunct="1"/>
            <a:r>
              <a:rPr lang="en-US" sz="2400" b="1" dirty="0" smtClean="0"/>
              <a:t>elements inherit values from being members of a class.</a:t>
            </a:r>
          </a:p>
          <a:p>
            <a:pPr lvl="1" eaLnBrk="1" hangingPunct="1"/>
            <a:r>
              <a:rPr lang="en-US" sz="2400" b="1" dirty="0" smtClean="0"/>
              <a:t>data must be organized into a hierarchy of classes.</a:t>
            </a: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5" descr="inherit"/>
          <p:cNvPicPr>
            <a:picLocks noChangeAspect="1" noChangeArrowheads="1"/>
          </p:cNvPicPr>
          <p:nvPr/>
        </p:nvPicPr>
        <p:blipFill>
          <a:blip r:embed="rId2" cstate="print"/>
          <a:srcRect/>
          <a:stretch>
            <a:fillRect/>
          </a:stretch>
        </p:blipFill>
        <p:spPr bwMode="auto">
          <a:xfrm>
            <a:off x="1828800" y="533400"/>
            <a:ext cx="5029200" cy="3733800"/>
          </a:xfrm>
          <a:prstGeom prst="rect">
            <a:avLst/>
          </a:prstGeom>
          <a:noFill/>
          <a:ln w="9525">
            <a:noFill/>
            <a:miter lim="800000"/>
            <a:headEnd/>
            <a:tailEnd/>
          </a:ln>
        </p:spPr>
      </p:pic>
      <p:sp>
        <p:nvSpPr>
          <p:cNvPr id="14339" name="TextBox 2"/>
          <p:cNvSpPr txBox="1">
            <a:spLocks noChangeArrowheads="1"/>
          </p:cNvSpPr>
          <p:nvPr/>
        </p:nvSpPr>
        <p:spPr bwMode="auto">
          <a:xfrm>
            <a:off x="228600" y="4419600"/>
            <a:ext cx="8534400" cy="2216150"/>
          </a:xfrm>
          <a:prstGeom prst="rect">
            <a:avLst/>
          </a:prstGeom>
          <a:noFill/>
          <a:ln w="9525">
            <a:noFill/>
            <a:miter lim="800000"/>
            <a:headEnd/>
            <a:tailEnd/>
          </a:ln>
        </p:spPr>
        <p:txBody>
          <a:bodyPr>
            <a:spAutoFit/>
          </a:bodyPr>
          <a:lstStyle/>
          <a:p>
            <a:r>
              <a:rPr lang="en-US" sz="2400" b="1" dirty="0"/>
              <a:t>Boxed nodes</a:t>
            </a:r>
            <a:r>
              <a:rPr lang="en-US" sz="2400" dirty="0"/>
              <a:t> -- objects and values of attributes of objects. </a:t>
            </a:r>
          </a:p>
          <a:p>
            <a:r>
              <a:rPr lang="en-US" sz="2400" b="1" dirty="0"/>
              <a:t>Values</a:t>
            </a:r>
            <a:r>
              <a:rPr lang="en-US" sz="2400" dirty="0"/>
              <a:t> can be objects with attributes and so on. </a:t>
            </a:r>
          </a:p>
          <a:p>
            <a:r>
              <a:rPr lang="en-US" sz="2400" b="1" dirty="0"/>
              <a:t>Arrows </a:t>
            </a:r>
            <a:r>
              <a:rPr lang="en-US" sz="2400" dirty="0"/>
              <a:t>-- point from object to its value. </a:t>
            </a:r>
          </a:p>
          <a:p>
            <a:r>
              <a:rPr lang="en-US" sz="2400" dirty="0"/>
              <a:t>This structure is known as a </a:t>
            </a:r>
            <a:r>
              <a:rPr lang="en-US" sz="2400" b="1" dirty="0"/>
              <a:t>slot and filler structure, semantic network or a collection of frames.</a:t>
            </a:r>
            <a:r>
              <a:rPr lang="en-US" sz="2400" dirty="0"/>
              <a:t> </a:t>
            </a:r>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noAutofit/>
          </a:bodyPr>
          <a:lstStyle/>
          <a:p>
            <a:pPr eaLnBrk="1" hangingPunct="1"/>
            <a:r>
              <a:rPr lang="en-US" sz="3600" b="1" dirty="0" smtClean="0"/>
              <a:t>Inferential Knowledge</a:t>
            </a:r>
            <a:br>
              <a:rPr lang="en-US" sz="3600" b="1" dirty="0" smtClean="0"/>
            </a:br>
            <a:endParaRPr lang="en-US" sz="3600" dirty="0" smtClean="0"/>
          </a:p>
        </p:txBody>
      </p:sp>
      <p:sp>
        <p:nvSpPr>
          <p:cNvPr id="15363" name="Rectangle 3"/>
          <p:cNvSpPr>
            <a:spLocks noGrp="1" noChangeArrowheads="1"/>
          </p:cNvSpPr>
          <p:nvPr>
            <p:ph idx="1"/>
          </p:nvPr>
        </p:nvSpPr>
        <p:spPr>
          <a:xfrm>
            <a:off x="457200" y="1112837"/>
            <a:ext cx="8229600" cy="5364163"/>
          </a:xfrm>
        </p:spPr>
        <p:txBody>
          <a:bodyPr/>
          <a:lstStyle/>
          <a:p>
            <a:pPr eaLnBrk="1" hangingPunct="1">
              <a:buFontTx/>
              <a:buNone/>
            </a:pPr>
            <a:r>
              <a:rPr lang="en-US" sz="2800" b="1" dirty="0" smtClean="0"/>
              <a:t>Represent knowledge as </a:t>
            </a:r>
            <a:r>
              <a:rPr lang="en-US" sz="2800" b="1" i="1" dirty="0" smtClean="0"/>
              <a:t>formal logic</a:t>
            </a:r>
            <a:r>
              <a:rPr lang="en-US" sz="2800" b="1" dirty="0" smtClean="0"/>
              <a:t>:</a:t>
            </a:r>
            <a:endParaRPr lang="en-US" sz="2800" b="1" i="1" dirty="0" smtClean="0"/>
          </a:p>
          <a:p>
            <a:pPr eaLnBrk="1" hangingPunct="1"/>
            <a:r>
              <a:rPr lang="en-US" sz="2800" i="1" dirty="0" smtClean="0"/>
              <a:t>All dogs have tails</a:t>
            </a:r>
          </a:p>
          <a:p>
            <a:pPr eaLnBrk="1" hangingPunct="1">
              <a:buFontTx/>
              <a:buNone/>
            </a:pPr>
            <a:r>
              <a:rPr lang="en-US" sz="2800" dirty="0" smtClean="0"/>
              <a:t>V(X) : </a:t>
            </a:r>
            <a:r>
              <a:rPr lang="en-US" sz="2800" i="1" dirty="0" smtClean="0"/>
              <a:t>dog(x)</a:t>
            </a:r>
            <a:r>
              <a:rPr lang="en-US" sz="2800" dirty="0" smtClean="0"/>
              <a:t> </a:t>
            </a:r>
            <a:r>
              <a:rPr lang="en-US" sz="2800" dirty="0" smtClean="0">
                <a:sym typeface="Wingdings" pitchFamily="2" charset="2"/>
              </a:rPr>
              <a:t></a:t>
            </a:r>
            <a:r>
              <a:rPr lang="en-US" sz="2800" dirty="0" smtClean="0"/>
              <a:t>  </a:t>
            </a:r>
            <a:r>
              <a:rPr lang="en-US" sz="2800" i="1" dirty="0" err="1" smtClean="0"/>
              <a:t>hasatail</a:t>
            </a:r>
            <a:r>
              <a:rPr lang="en-US" sz="2800" i="1" dirty="0" smtClean="0"/>
              <a:t>(x)</a:t>
            </a:r>
            <a:r>
              <a:rPr lang="en-US" sz="2800" dirty="0" smtClean="0"/>
              <a:t> </a:t>
            </a:r>
          </a:p>
          <a:p>
            <a:pPr eaLnBrk="1" hangingPunct="1">
              <a:buFontTx/>
              <a:buNone/>
            </a:pPr>
            <a:r>
              <a:rPr lang="en-US" sz="2800" dirty="0" smtClean="0"/>
              <a:t>Advantages:</a:t>
            </a:r>
          </a:p>
          <a:p>
            <a:pPr eaLnBrk="1" hangingPunct="1"/>
            <a:r>
              <a:rPr lang="en-US" sz="2800" dirty="0" smtClean="0"/>
              <a:t>A set of strict rules.</a:t>
            </a:r>
          </a:p>
          <a:p>
            <a:pPr lvl="1" eaLnBrk="1" hangingPunct="1"/>
            <a:r>
              <a:rPr lang="en-US" sz="2400" dirty="0" smtClean="0"/>
              <a:t>Can be used to derive more facts.</a:t>
            </a:r>
          </a:p>
          <a:p>
            <a:pPr lvl="1" eaLnBrk="1" hangingPunct="1"/>
            <a:r>
              <a:rPr lang="en-US" sz="2400" dirty="0" smtClean="0"/>
              <a:t>Truths of new statements can be verified.</a:t>
            </a:r>
          </a:p>
          <a:p>
            <a:pPr lvl="1" eaLnBrk="1" hangingPunct="1"/>
            <a:r>
              <a:rPr lang="en-US" sz="2400" dirty="0" smtClean="0"/>
              <a:t>Guaranteed correctness.</a:t>
            </a:r>
          </a:p>
          <a:p>
            <a:pPr eaLnBrk="1" hangingPunct="1"/>
            <a:r>
              <a:rPr lang="en-US" sz="2800" dirty="0" smtClean="0"/>
              <a:t>Popular in AI systems. </a:t>
            </a:r>
            <a:r>
              <a:rPr lang="en-US" sz="2800" i="1" dirty="0" err="1" smtClean="0"/>
              <a:t>e.g</a:t>
            </a:r>
            <a:r>
              <a:rPr lang="en-US" sz="2800" dirty="0" smtClean="0"/>
              <a:t> Automated theorem proving</a:t>
            </a: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457200" y="685800"/>
            <a:ext cx="8153400" cy="990600"/>
          </a:xfrm>
        </p:spPr>
        <p:txBody>
          <a:bodyPr/>
          <a:lstStyle/>
          <a:p>
            <a:pPr eaLnBrk="1" hangingPunct="1"/>
            <a:r>
              <a:rPr lang="en-US" sz="3600" b="1" smtClean="0"/>
              <a:t>Procedural Knowledge</a:t>
            </a:r>
            <a:endParaRPr lang="en-US" sz="3600" smtClean="0"/>
          </a:p>
        </p:txBody>
      </p:sp>
      <p:sp>
        <p:nvSpPr>
          <p:cNvPr id="16387" name="Rectangle 3"/>
          <p:cNvSpPr>
            <a:spLocks noGrp="1" noChangeArrowheads="1"/>
          </p:cNvSpPr>
          <p:nvPr>
            <p:ph idx="1"/>
          </p:nvPr>
        </p:nvSpPr>
        <p:spPr>
          <a:xfrm>
            <a:off x="457200" y="1676400"/>
            <a:ext cx="8229600" cy="4449763"/>
          </a:xfrm>
        </p:spPr>
        <p:txBody>
          <a:bodyPr/>
          <a:lstStyle/>
          <a:p>
            <a:pPr eaLnBrk="1" hangingPunct="1">
              <a:buFontTx/>
              <a:buNone/>
            </a:pPr>
            <a:r>
              <a:rPr lang="en-US" smtClean="0"/>
              <a:t>Basic idea:</a:t>
            </a:r>
          </a:p>
          <a:p>
            <a:pPr eaLnBrk="1" hangingPunct="1"/>
            <a:r>
              <a:rPr lang="en-US" smtClean="0"/>
              <a:t>Knowledge encoded in some procedures</a:t>
            </a:r>
          </a:p>
          <a:p>
            <a:pPr lvl="1" eaLnBrk="1" hangingPunct="1"/>
            <a:r>
              <a:rPr lang="en-US" smtClean="0"/>
              <a:t>small programs that know how to do specific things, how to proceed.</a:t>
            </a: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p:txBody>
          <a:bodyPr/>
          <a:lstStyle/>
          <a:p>
            <a:fld id="{77D394C1-3C43-4649-A081-27BD718CF70D}" type="slidenum">
              <a:rPr lang="en-US"/>
              <a:pPr/>
              <a:t>2</a:t>
            </a:fld>
            <a:endParaRPr lang="en-US"/>
          </a:p>
        </p:txBody>
      </p:sp>
      <p:sp>
        <p:nvSpPr>
          <p:cNvPr id="104450" name="Rectangle 2"/>
          <p:cNvSpPr>
            <a:spLocks noGrp="1" noChangeArrowheads="1"/>
          </p:cNvSpPr>
          <p:nvPr>
            <p:ph type="title"/>
          </p:nvPr>
        </p:nvSpPr>
        <p:spPr/>
        <p:txBody>
          <a:bodyPr/>
          <a:lstStyle/>
          <a:p>
            <a:pPr algn="ctr"/>
            <a:r>
              <a:rPr lang="tr-TR" sz="3600" b="1" dirty="0" smtClean="0">
                <a:latin typeface="Tahoma" pitchFamily="34" charset="0"/>
                <a:cs typeface="Tahoma" pitchFamily="34" charset="0"/>
              </a:rPr>
              <a:t>DIK</a:t>
            </a:r>
            <a:endParaRPr lang="th-TH" sz="3600" b="1" dirty="0">
              <a:latin typeface="Tahoma" pitchFamily="34" charset="0"/>
              <a:cs typeface="Tahoma" pitchFamily="34" charset="0"/>
            </a:endParaRPr>
          </a:p>
        </p:txBody>
      </p:sp>
      <p:pic>
        <p:nvPicPr>
          <p:cNvPr id="104453" name="Picture 5"/>
          <p:cNvPicPr>
            <a:picLocks noChangeAspect="1" noChangeArrowheads="1"/>
          </p:cNvPicPr>
          <p:nvPr/>
        </p:nvPicPr>
        <p:blipFill>
          <a:blip r:embed="rId2" cstate="print"/>
          <a:srcRect/>
          <a:stretch>
            <a:fillRect/>
          </a:stretch>
        </p:blipFill>
        <p:spPr bwMode="auto">
          <a:xfrm>
            <a:off x="971550" y="1447800"/>
            <a:ext cx="6953250" cy="4502150"/>
          </a:xfrm>
          <a:prstGeom prst="rect">
            <a:avLst/>
          </a:prstGeom>
          <a:noFill/>
        </p:spPr>
      </p:pic>
    </p:spTree>
    <p:extLst>
      <p:ext uri="{BB962C8B-B14F-4D97-AF65-F5344CB8AC3E}">
        <p14:creationId xmlns:p14="http://schemas.microsoft.com/office/powerpoint/2010/main" val="175551284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b="1" dirty="0" smtClean="0"/>
              <a:t>Advantages: </a:t>
            </a:r>
          </a:p>
        </p:txBody>
      </p:sp>
      <p:sp>
        <p:nvSpPr>
          <p:cNvPr id="17411" name="Rectangle 3"/>
          <p:cNvSpPr>
            <a:spLocks noGrp="1" noChangeArrowheads="1"/>
          </p:cNvSpPr>
          <p:nvPr>
            <p:ph idx="1"/>
          </p:nvPr>
        </p:nvSpPr>
        <p:spPr/>
        <p:txBody>
          <a:bodyPr/>
          <a:lstStyle/>
          <a:p>
            <a:pPr eaLnBrk="1" hangingPunct="1"/>
            <a:r>
              <a:rPr lang="en-US" i="1" dirty="0" smtClean="0"/>
              <a:t>Heuristic</a:t>
            </a:r>
            <a:r>
              <a:rPr lang="en-US" dirty="0" smtClean="0"/>
              <a:t> or domain specific knowledge can be represented.</a:t>
            </a:r>
          </a:p>
          <a:p>
            <a:pPr eaLnBrk="1" hangingPunct="1"/>
            <a:r>
              <a:rPr lang="en-US" i="1" dirty="0" smtClean="0"/>
              <a:t>Extended logical inferences</a:t>
            </a:r>
            <a:r>
              <a:rPr lang="en-US" dirty="0" smtClean="0"/>
              <a:t>, such as default reasoning facilitated.</a:t>
            </a:r>
          </a:p>
          <a:p>
            <a:pPr eaLnBrk="1" hangingPunct="1"/>
            <a:r>
              <a:rPr lang="en-US" i="1" dirty="0" smtClean="0"/>
              <a:t>Side effects</a:t>
            </a:r>
            <a:r>
              <a:rPr lang="en-US" dirty="0" smtClean="0"/>
              <a:t> of actions may be modeled. Some rules may become false in time. Keeping track of this in large systems may be tricky.</a:t>
            </a:r>
          </a:p>
        </p:txBody>
      </p:sp>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normAutofit/>
          </a:bodyPr>
          <a:lstStyle/>
          <a:p>
            <a:r>
              <a:rPr lang="en-US" b="1" dirty="0" smtClean="0"/>
              <a:t>What is Learning?</a:t>
            </a:r>
            <a:endParaRPr lang="en-US" dirty="0" smtClean="0"/>
          </a:p>
        </p:txBody>
      </p:sp>
      <p:sp>
        <p:nvSpPr>
          <p:cNvPr id="19459" name="Content Placeholder 2"/>
          <p:cNvSpPr>
            <a:spLocks noGrp="1"/>
          </p:cNvSpPr>
          <p:nvPr>
            <p:ph idx="1"/>
          </p:nvPr>
        </p:nvSpPr>
        <p:spPr>
          <a:xfrm>
            <a:off x="457200" y="1676400"/>
            <a:ext cx="8229600" cy="4449763"/>
          </a:xfrm>
        </p:spPr>
        <p:txBody>
          <a:bodyPr>
            <a:normAutofit lnSpcReduction="10000"/>
          </a:bodyPr>
          <a:lstStyle/>
          <a:p>
            <a:pPr>
              <a:buFontTx/>
              <a:buNone/>
            </a:pPr>
            <a:r>
              <a:rPr lang="en-US" dirty="0" smtClean="0"/>
              <a:t>Learning is an important area in AI, perhaps more so than planning. </a:t>
            </a:r>
          </a:p>
          <a:p>
            <a:r>
              <a:rPr lang="en-US" dirty="0" smtClean="0"/>
              <a:t>Problems are hard -- harder than planning. </a:t>
            </a:r>
          </a:p>
          <a:p>
            <a:r>
              <a:rPr lang="en-US" dirty="0" smtClean="0"/>
              <a:t>A goal of AI is to enable computers that can be taught rather than programmed. </a:t>
            </a:r>
          </a:p>
          <a:p>
            <a:r>
              <a:rPr lang="en-US" i="1" dirty="0" smtClean="0"/>
              <a:t>Learning</a:t>
            </a:r>
            <a:r>
              <a:rPr lang="en-US" dirty="0" smtClean="0"/>
              <a:t> is a an area of AI that focuses on processes of self-improvement. </a:t>
            </a:r>
          </a:p>
          <a:p>
            <a:r>
              <a:rPr lang="en-US" dirty="0" smtClean="0"/>
              <a:t>Recognized Solutions are not as common as planning. </a:t>
            </a:r>
          </a:p>
          <a:p>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Content Placeholder 2"/>
          <p:cNvSpPr>
            <a:spLocks noGrp="1"/>
          </p:cNvSpPr>
          <p:nvPr>
            <p:ph idx="1"/>
          </p:nvPr>
        </p:nvSpPr>
        <p:spPr>
          <a:xfrm>
            <a:off x="457200" y="838200"/>
            <a:ext cx="8229600" cy="4876800"/>
          </a:xfrm>
        </p:spPr>
        <p:txBody>
          <a:bodyPr/>
          <a:lstStyle/>
          <a:p>
            <a:pPr>
              <a:buFontTx/>
              <a:buNone/>
            </a:pPr>
            <a:r>
              <a:rPr lang="en-US" sz="2800" b="1" i="1" dirty="0" smtClean="0"/>
              <a:t>Why is it hard?</a:t>
            </a:r>
            <a:r>
              <a:rPr lang="en-US" sz="2800" b="1" dirty="0" smtClean="0"/>
              <a:t> </a:t>
            </a:r>
          </a:p>
          <a:p>
            <a:r>
              <a:rPr lang="en-US" sz="2800" dirty="0" smtClean="0"/>
              <a:t>Intelligence implies that an organism or machine must be able to adapt to new situations. </a:t>
            </a:r>
          </a:p>
          <a:p>
            <a:r>
              <a:rPr lang="en-US" sz="2800" dirty="0" smtClean="0"/>
              <a:t>It must be able to learn to do new things. </a:t>
            </a:r>
          </a:p>
          <a:p>
            <a:r>
              <a:rPr lang="en-US" sz="2800" dirty="0" smtClean="0"/>
              <a:t>This requires knowledge acquisition, inference, updating/refinement of knowledge base, acquisition of heuristics, applying faster searches, </a:t>
            </a:r>
            <a:r>
              <a:rPr lang="en-US" sz="2800" i="1" dirty="0" smtClean="0"/>
              <a:t>etc.</a:t>
            </a:r>
            <a:r>
              <a:rPr lang="en-US" sz="2800" dirty="0" smtClean="0"/>
              <a:t> </a:t>
            </a:r>
          </a:p>
        </p:txBody>
      </p:sp>
    </p:spTree>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609600"/>
            <a:ext cx="8001000" cy="808038"/>
          </a:xfrm>
        </p:spPr>
        <p:txBody>
          <a:bodyPr>
            <a:normAutofit fontScale="90000"/>
          </a:bodyPr>
          <a:lstStyle/>
          <a:p>
            <a:r>
              <a:rPr lang="en-US" b="1" smtClean="0"/>
              <a:t>How can we learn?</a:t>
            </a:r>
            <a:br>
              <a:rPr lang="en-US" b="1" smtClean="0"/>
            </a:br>
            <a:endParaRPr lang="en-US" smtClean="0"/>
          </a:p>
        </p:txBody>
      </p:sp>
      <p:sp>
        <p:nvSpPr>
          <p:cNvPr id="21507" name="Content Placeholder 2"/>
          <p:cNvSpPr>
            <a:spLocks noGrp="1"/>
          </p:cNvSpPr>
          <p:nvPr>
            <p:ph idx="1"/>
          </p:nvPr>
        </p:nvSpPr>
        <p:spPr>
          <a:xfrm>
            <a:off x="533400" y="1600200"/>
            <a:ext cx="8153400" cy="4267200"/>
          </a:xfrm>
        </p:spPr>
        <p:txBody>
          <a:bodyPr/>
          <a:lstStyle/>
          <a:p>
            <a:r>
              <a:rPr lang="en-US" dirty="0" smtClean="0"/>
              <a:t>Many approaches have been taken to attempt to provide a machine with learning capabilities. This is because learning tasks cover a wide range of phenomena. </a:t>
            </a:r>
          </a:p>
          <a:p>
            <a:pPr>
              <a:buFontTx/>
              <a:buNone/>
            </a:pPr>
            <a:r>
              <a:rPr lang="en-US" dirty="0" smtClean="0"/>
              <a:t>	</a:t>
            </a:r>
          </a:p>
          <a:p>
            <a:r>
              <a:rPr lang="en-US" dirty="0" smtClean="0"/>
              <a:t>Listed below are a few examples of how one may learn. </a:t>
            </a:r>
          </a:p>
          <a:p>
            <a:pPr>
              <a:buFontTx/>
              <a:buNone/>
            </a:pPr>
            <a:endParaRPr lang="en-US" dirty="0" smtClean="0"/>
          </a:p>
          <a:p>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p:cNvSpPr>
            <a:spLocks noGrp="1"/>
          </p:cNvSpPr>
          <p:nvPr>
            <p:ph idx="1"/>
          </p:nvPr>
        </p:nvSpPr>
        <p:spPr>
          <a:xfrm>
            <a:off x="228600" y="457200"/>
            <a:ext cx="8686800" cy="5668963"/>
          </a:xfrm>
        </p:spPr>
        <p:txBody>
          <a:bodyPr/>
          <a:lstStyle/>
          <a:p>
            <a:r>
              <a:rPr lang="en-US" sz="2800" b="1" dirty="0" smtClean="0"/>
              <a:t>Skill refinement</a:t>
            </a:r>
            <a:r>
              <a:rPr lang="en-US" sz="2800" dirty="0" smtClean="0"/>
              <a:t> -- one can learn by practicing, </a:t>
            </a:r>
            <a:r>
              <a:rPr lang="en-US" sz="2800" i="1" dirty="0" err="1" smtClean="0"/>
              <a:t>e.g</a:t>
            </a:r>
            <a:r>
              <a:rPr lang="en-US" sz="2800" i="1" dirty="0" smtClean="0"/>
              <a:t> playing the piano</a:t>
            </a:r>
            <a:r>
              <a:rPr lang="en-US" sz="2800" dirty="0" smtClean="0"/>
              <a:t>. </a:t>
            </a:r>
          </a:p>
          <a:p>
            <a:pPr>
              <a:buFontTx/>
              <a:buNone/>
            </a:pPr>
            <a:endParaRPr lang="en-US" sz="2800" dirty="0" smtClean="0"/>
          </a:p>
          <a:p>
            <a:r>
              <a:rPr lang="en-US" sz="2800" b="1" dirty="0" smtClean="0"/>
              <a:t>Knowledge acquisition</a:t>
            </a:r>
            <a:r>
              <a:rPr lang="en-US" sz="2800" dirty="0" smtClean="0"/>
              <a:t> -- one can learn by experience and by storing the experience in a knowledge base. One basic example of this type is rote learning. </a:t>
            </a:r>
          </a:p>
          <a:p>
            <a:pPr>
              <a:buFontTx/>
              <a:buNone/>
            </a:pPr>
            <a:endParaRPr lang="en-US" sz="2800" dirty="0" smtClean="0"/>
          </a:p>
          <a:p>
            <a:r>
              <a:rPr lang="en-US" sz="2800" b="1" dirty="0" smtClean="0"/>
              <a:t>Taking advice</a:t>
            </a:r>
            <a:r>
              <a:rPr lang="en-US" sz="2800" dirty="0" smtClean="0"/>
              <a:t> -- Similar to rote learning although the knowledge that is input may need to be transformed (or </a:t>
            </a:r>
            <a:r>
              <a:rPr lang="en-US" sz="2800" i="1" dirty="0" err="1" smtClean="0"/>
              <a:t>operationalised</a:t>
            </a:r>
            <a:r>
              <a:rPr lang="en-US" sz="2800" dirty="0" smtClean="0"/>
              <a:t>) in order to be used effectively. </a:t>
            </a:r>
          </a:p>
        </p:txBody>
      </p:sp>
    </p:spTree>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2"/>
          <p:cNvSpPr>
            <a:spLocks noGrp="1"/>
          </p:cNvSpPr>
          <p:nvPr>
            <p:ph idx="1"/>
          </p:nvPr>
        </p:nvSpPr>
        <p:spPr>
          <a:xfrm>
            <a:off x="457200" y="533400"/>
            <a:ext cx="8229600" cy="5745163"/>
          </a:xfrm>
        </p:spPr>
        <p:txBody>
          <a:bodyPr/>
          <a:lstStyle/>
          <a:p>
            <a:r>
              <a:rPr lang="en-US" sz="2400" b="1" smtClean="0"/>
              <a:t>Problem Solving</a:t>
            </a:r>
            <a:r>
              <a:rPr lang="en-US" sz="2400" smtClean="0"/>
              <a:t> -- if we solve a problem one may learn from this experience. The next time we see a similar problem we can solve it more efficiently. This does not usually involve gathering new knowledge but may involve reorganization of data or remembering how to achieve to solution. </a:t>
            </a:r>
          </a:p>
          <a:p>
            <a:r>
              <a:rPr lang="en-US" sz="2400" b="1" smtClean="0"/>
              <a:t>Induction</a:t>
            </a:r>
            <a:r>
              <a:rPr lang="en-US" sz="2400" smtClean="0"/>
              <a:t> -- One can learn from </a:t>
            </a:r>
            <a:r>
              <a:rPr lang="en-US" sz="2400" i="1" smtClean="0"/>
              <a:t>examples</a:t>
            </a:r>
            <a:r>
              <a:rPr lang="en-US" sz="2400" smtClean="0"/>
              <a:t>. </a:t>
            </a:r>
          </a:p>
          <a:p>
            <a:r>
              <a:rPr lang="en-US" sz="2400" b="1" smtClean="0"/>
              <a:t>Discovery</a:t>
            </a:r>
            <a:r>
              <a:rPr lang="en-US" sz="2400" smtClean="0"/>
              <a:t> -- Here one learns knowledge without the aid of a teacher. </a:t>
            </a:r>
          </a:p>
          <a:p>
            <a:r>
              <a:rPr lang="en-US" sz="2400" b="1" smtClean="0"/>
              <a:t>Analogy</a:t>
            </a:r>
            <a:r>
              <a:rPr lang="en-US" sz="2400" smtClean="0"/>
              <a:t> -- If a system can recognize similarities in information already stored then it may be able to transfer some knowledge to improve to solution of the task in hand. </a:t>
            </a:r>
          </a:p>
        </p:txBody>
      </p:sp>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457200" y="609600"/>
            <a:ext cx="8229600" cy="685800"/>
          </a:xfrm>
        </p:spPr>
        <p:txBody>
          <a:bodyPr>
            <a:normAutofit fontScale="90000"/>
          </a:bodyPr>
          <a:lstStyle/>
          <a:p>
            <a:r>
              <a:rPr lang="en-US" b="1" dirty="0" smtClean="0"/>
              <a:t>Rote Learning</a:t>
            </a:r>
            <a:endParaRPr lang="en-US" dirty="0" smtClean="0"/>
          </a:p>
        </p:txBody>
      </p:sp>
      <p:sp>
        <p:nvSpPr>
          <p:cNvPr id="24579" name="Content Placeholder 2"/>
          <p:cNvSpPr>
            <a:spLocks noGrp="1"/>
          </p:cNvSpPr>
          <p:nvPr>
            <p:ph idx="1"/>
          </p:nvPr>
        </p:nvSpPr>
        <p:spPr>
          <a:xfrm>
            <a:off x="457200" y="1295400"/>
            <a:ext cx="8229600" cy="5334000"/>
          </a:xfrm>
        </p:spPr>
        <p:txBody>
          <a:bodyPr/>
          <a:lstStyle/>
          <a:p>
            <a:pPr>
              <a:buFontTx/>
              <a:buNone/>
            </a:pPr>
            <a:r>
              <a:rPr lang="en-US" sz="2400" b="1" dirty="0" smtClean="0"/>
              <a:t>Rote Learning is basically </a:t>
            </a:r>
            <a:r>
              <a:rPr lang="en-US" sz="2400" b="1" i="1" dirty="0" smtClean="0"/>
              <a:t>memorization</a:t>
            </a:r>
            <a:r>
              <a:rPr lang="en-US" sz="2400" b="1" dirty="0" smtClean="0"/>
              <a:t>. </a:t>
            </a:r>
          </a:p>
          <a:p>
            <a:r>
              <a:rPr lang="en-US" sz="2200" dirty="0" smtClean="0"/>
              <a:t>Saving knowledge so it can be used again. </a:t>
            </a:r>
          </a:p>
          <a:p>
            <a:r>
              <a:rPr lang="en-US" sz="2200" dirty="0" smtClean="0"/>
              <a:t>Retrieval is the only problem. </a:t>
            </a:r>
          </a:p>
          <a:p>
            <a:r>
              <a:rPr lang="en-US" sz="2200" dirty="0" smtClean="0"/>
              <a:t>No repeated computation, inference or query is necessary. </a:t>
            </a:r>
          </a:p>
          <a:p>
            <a:pPr>
              <a:buFontTx/>
              <a:buNone/>
            </a:pPr>
            <a:r>
              <a:rPr lang="en-US" sz="2400" b="1" dirty="0" smtClean="0"/>
              <a:t>A simple example of rote learning is </a:t>
            </a:r>
            <a:r>
              <a:rPr lang="en-US" sz="2400" b="1" i="1" dirty="0" smtClean="0"/>
              <a:t>caching</a:t>
            </a:r>
            <a:r>
              <a:rPr lang="en-US" sz="2400" b="1" dirty="0" smtClean="0"/>
              <a:t> </a:t>
            </a:r>
          </a:p>
          <a:p>
            <a:r>
              <a:rPr lang="en-US" sz="2200" dirty="0" smtClean="0"/>
              <a:t>Store computed values (or large piece of data) </a:t>
            </a:r>
          </a:p>
          <a:p>
            <a:r>
              <a:rPr lang="en-US" sz="2200" dirty="0" smtClean="0"/>
              <a:t>Recall this information when required by computation. </a:t>
            </a:r>
          </a:p>
          <a:p>
            <a:r>
              <a:rPr lang="en-US" sz="2200" dirty="0" smtClean="0"/>
              <a:t>Significant time savings can be achieved. </a:t>
            </a:r>
          </a:p>
          <a:p>
            <a:r>
              <a:rPr lang="en-US" sz="2200" dirty="0" smtClean="0"/>
              <a:t>Many AI programs (as well as more general ones) have used caching very effectively.</a:t>
            </a:r>
            <a:r>
              <a:rPr lang="en-US" sz="2400" dirty="0" smtClean="0"/>
              <a:t> </a:t>
            </a:r>
          </a:p>
          <a:p>
            <a:pPr>
              <a:buFontTx/>
              <a:buNone/>
            </a:pPr>
            <a:r>
              <a:rPr lang="en-US" sz="2400" dirty="0" smtClean="0"/>
              <a:t>Memorization is a key necessity for learning: </a:t>
            </a:r>
          </a:p>
          <a:p>
            <a:pPr>
              <a:buFontTx/>
              <a:buNone/>
            </a:pPr>
            <a:endParaRPr lang="en-US" sz="2400" dirty="0" smtClean="0"/>
          </a:p>
        </p:txBody>
      </p:sp>
    </p:spTree>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457200" y="457200"/>
            <a:ext cx="8153400" cy="960438"/>
          </a:xfrm>
        </p:spPr>
        <p:txBody>
          <a:bodyPr>
            <a:normAutofit fontScale="90000"/>
          </a:bodyPr>
          <a:lstStyle/>
          <a:p>
            <a:r>
              <a:rPr lang="en-US" b="1" dirty="0" smtClean="0"/>
              <a:t>Store v Compute</a:t>
            </a:r>
            <a:br>
              <a:rPr lang="en-US" b="1" dirty="0" smtClean="0"/>
            </a:br>
            <a:endParaRPr lang="en-US" dirty="0" smtClean="0"/>
          </a:p>
        </p:txBody>
      </p:sp>
      <p:sp>
        <p:nvSpPr>
          <p:cNvPr id="25603" name="Content Placeholder 2"/>
          <p:cNvSpPr>
            <a:spLocks noGrp="1"/>
          </p:cNvSpPr>
          <p:nvPr>
            <p:ph idx="1"/>
          </p:nvPr>
        </p:nvSpPr>
        <p:spPr>
          <a:xfrm>
            <a:off x="533400" y="1524000"/>
            <a:ext cx="8229600" cy="4800600"/>
          </a:xfrm>
        </p:spPr>
        <p:txBody>
          <a:bodyPr/>
          <a:lstStyle/>
          <a:p>
            <a:pPr>
              <a:buFontTx/>
              <a:buNone/>
            </a:pPr>
            <a:r>
              <a:rPr lang="en-US" dirty="0" smtClean="0"/>
              <a:t>Rote Learning must not decrease the efficiency of the system. </a:t>
            </a:r>
          </a:p>
          <a:p>
            <a:r>
              <a:rPr lang="en-US" dirty="0" smtClean="0"/>
              <a:t>We be must able to decide whether it is worth storing the value in the first place. </a:t>
            </a:r>
          </a:p>
          <a:p>
            <a:r>
              <a:rPr lang="en-US" dirty="0" smtClean="0"/>
              <a:t>Consider the case of multiplication -- it is quicker to </a:t>
            </a:r>
            <a:r>
              <a:rPr lang="en-US" dirty="0" err="1" smtClean="0"/>
              <a:t>recompute</a:t>
            </a:r>
            <a:r>
              <a:rPr lang="en-US" dirty="0" smtClean="0"/>
              <a:t> the product of two numbers rather than store a large multiplication table. </a:t>
            </a:r>
          </a:p>
          <a:p>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fontScale="90000"/>
          </a:bodyPr>
          <a:lstStyle/>
          <a:p>
            <a:r>
              <a:rPr lang="en-US" smtClean="0"/>
              <a:t>How can we decide? </a:t>
            </a:r>
            <a:br>
              <a:rPr lang="en-US" smtClean="0"/>
            </a:br>
            <a:endParaRPr lang="en-US" smtClean="0"/>
          </a:p>
        </p:txBody>
      </p:sp>
      <p:sp>
        <p:nvSpPr>
          <p:cNvPr id="26627" name="Content Placeholder 2"/>
          <p:cNvSpPr>
            <a:spLocks noGrp="1"/>
          </p:cNvSpPr>
          <p:nvPr>
            <p:ph idx="1"/>
          </p:nvPr>
        </p:nvSpPr>
        <p:spPr>
          <a:xfrm>
            <a:off x="457200" y="1447800"/>
            <a:ext cx="8229600" cy="4572000"/>
          </a:xfrm>
        </p:spPr>
        <p:txBody>
          <a:bodyPr/>
          <a:lstStyle/>
          <a:p>
            <a:r>
              <a:rPr lang="en-US" sz="2400" b="1" smtClean="0"/>
              <a:t>Cost-benefit analysis</a:t>
            </a:r>
            <a:r>
              <a:rPr lang="en-US" sz="2400" smtClean="0"/>
              <a:t> -- Decide when the information is first available whether it should be stored. An analysis could weigh up amount of storage required, cost of computation, likelihood of recall. </a:t>
            </a:r>
          </a:p>
          <a:p>
            <a:endParaRPr lang="en-US" sz="2400" b="1" smtClean="0"/>
          </a:p>
          <a:p>
            <a:r>
              <a:rPr lang="en-US" sz="2400" b="1" smtClean="0"/>
              <a:t>Selective forgetting</a:t>
            </a:r>
            <a:r>
              <a:rPr lang="en-US" sz="2400" smtClean="0"/>
              <a:t> -- here we allow the information to be stored initially and decide later if we retain it. Clearly the frequency of reuse is a good measure. We could tag an object with its </a:t>
            </a:r>
            <a:r>
              <a:rPr lang="en-US" sz="2400" i="1" smtClean="0"/>
              <a:t>time of last use</a:t>
            </a:r>
            <a:r>
              <a:rPr lang="en-US" sz="2400" smtClean="0"/>
              <a:t>. If the cache memory is full and we wish to add a new item we remove the least recently used object. </a:t>
            </a:r>
          </a:p>
        </p:txBody>
      </p:sp>
    </p:spTree>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b="1" smtClean="0"/>
              <a:t>Learning by Taking Advice</a:t>
            </a:r>
            <a:endParaRPr lang="en-US" smtClean="0"/>
          </a:p>
        </p:txBody>
      </p:sp>
      <p:sp>
        <p:nvSpPr>
          <p:cNvPr id="27651" name="Content Placeholder 2"/>
          <p:cNvSpPr>
            <a:spLocks noGrp="1"/>
          </p:cNvSpPr>
          <p:nvPr>
            <p:ph idx="1"/>
          </p:nvPr>
        </p:nvSpPr>
        <p:spPr>
          <a:xfrm>
            <a:off x="457200" y="1600200"/>
            <a:ext cx="8229600" cy="3886200"/>
          </a:xfrm>
        </p:spPr>
        <p:txBody>
          <a:bodyPr/>
          <a:lstStyle/>
          <a:p>
            <a:pPr>
              <a:buFontTx/>
              <a:buNone/>
            </a:pPr>
            <a:r>
              <a:rPr lang="en-US" sz="2400" smtClean="0"/>
              <a:t>There are two basic approaches to advice taking: </a:t>
            </a:r>
          </a:p>
          <a:p>
            <a:r>
              <a:rPr lang="en-US" sz="2400" b="1" smtClean="0"/>
              <a:t>Take high level, abstract advice</a:t>
            </a:r>
            <a:r>
              <a:rPr lang="en-US" sz="2400" smtClean="0"/>
              <a:t> and convert it into rules that can guide performance elements of the system.</a:t>
            </a:r>
          </a:p>
          <a:p>
            <a:r>
              <a:rPr lang="en-US" sz="2400" b="1" i="1" smtClean="0"/>
              <a:t>Develop sophisticated tools</a:t>
            </a:r>
            <a:r>
              <a:rPr lang="en-US" sz="2400" b="1" smtClean="0"/>
              <a:t> such as knowledge base editors and debugging. </a:t>
            </a:r>
            <a:r>
              <a:rPr lang="en-US" sz="2400" smtClean="0"/>
              <a:t>These are used to aid an expert to translate his expertise into detailed rules. </a:t>
            </a:r>
          </a:p>
          <a:p>
            <a:pPr>
              <a:buFontTx/>
              <a:buNone/>
            </a:pPr>
            <a:r>
              <a:rPr lang="en-US" smtClean="0"/>
              <a:t/>
            </a:r>
            <a:br>
              <a:rPr lang="en-US" smtClean="0"/>
            </a:br>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GB" smtClean="0"/>
              <a:t>Knowledge</a:t>
            </a:r>
          </a:p>
        </p:txBody>
      </p:sp>
      <p:sp>
        <p:nvSpPr>
          <p:cNvPr id="13315" name="Rectangle 3"/>
          <p:cNvSpPr>
            <a:spLocks noGrp="1" noChangeArrowheads="1"/>
          </p:cNvSpPr>
          <p:nvPr>
            <p:ph type="body" idx="1"/>
          </p:nvPr>
        </p:nvSpPr>
        <p:spPr/>
        <p:txBody>
          <a:bodyPr/>
          <a:lstStyle/>
          <a:p>
            <a:pPr eaLnBrk="1" hangingPunct="1"/>
            <a:r>
              <a:rPr lang="en-GB" dirty="0" smtClean="0"/>
              <a:t>Knowledge is the understanding of rules needed to interpret information</a:t>
            </a:r>
          </a:p>
          <a:p>
            <a:pPr eaLnBrk="1" hangingPunct="1"/>
            <a:endParaRPr lang="en-GB" dirty="0" smtClean="0"/>
          </a:p>
        </p:txBody>
      </p:sp>
      <p:sp>
        <p:nvSpPr>
          <p:cNvPr id="13316" name="Text Box 4"/>
          <p:cNvSpPr txBox="1">
            <a:spLocks noChangeArrowheads="1"/>
          </p:cNvSpPr>
          <p:nvPr/>
        </p:nvSpPr>
        <p:spPr bwMode="auto">
          <a:xfrm>
            <a:off x="1447800" y="2819400"/>
            <a:ext cx="6121400" cy="2862322"/>
          </a:xfrm>
          <a:prstGeom prst="rect">
            <a:avLst/>
          </a:prstGeom>
          <a:noFill/>
          <a:ln w="9525">
            <a:noFill/>
            <a:miter lim="800000"/>
            <a:headEnd/>
            <a:tailEnd/>
          </a:ln>
        </p:spPr>
        <p:txBody>
          <a:bodyPr>
            <a:spAutoFit/>
          </a:bodyPr>
          <a:lstStyle/>
          <a:p>
            <a:pPr algn="ctr"/>
            <a:r>
              <a:rPr lang="en-GB" sz="3600" i="1" dirty="0">
                <a:solidFill>
                  <a:schemeClr val="tx2"/>
                </a:solidFill>
                <a:latin typeface="Times New Roman" pitchFamily="18" charset="0"/>
              </a:rPr>
              <a:t>“…the capability of understanding the relationship between pieces of information and what to actually do with the information”</a:t>
            </a:r>
          </a:p>
        </p:txBody>
      </p:sp>
      <p:sp>
        <p:nvSpPr>
          <p:cNvPr id="13317" name="Text Box 5"/>
          <p:cNvSpPr txBox="1">
            <a:spLocks noChangeArrowheads="1"/>
          </p:cNvSpPr>
          <p:nvPr/>
        </p:nvSpPr>
        <p:spPr bwMode="auto">
          <a:xfrm>
            <a:off x="4876800" y="5867400"/>
            <a:ext cx="3752850" cy="366712"/>
          </a:xfrm>
          <a:prstGeom prst="rect">
            <a:avLst/>
          </a:prstGeom>
          <a:noFill/>
          <a:ln w="9525">
            <a:noFill/>
            <a:miter lim="800000"/>
            <a:headEnd/>
            <a:tailEnd/>
          </a:ln>
        </p:spPr>
        <p:txBody>
          <a:bodyPr wrap="none">
            <a:spAutoFit/>
          </a:bodyPr>
          <a:lstStyle/>
          <a:p>
            <a:r>
              <a:rPr lang="en-GB" dirty="0"/>
              <a:t>Debbie Jones – </a:t>
            </a:r>
            <a:r>
              <a:rPr lang="en-GB" dirty="0" err="1"/>
              <a:t>www.teach-ict.com</a:t>
            </a:r>
            <a:endParaRPr lang="en-GB" dirty="0"/>
          </a:p>
        </p:txBody>
      </p:sp>
    </p:spTree>
    <p:extLst>
      <p:ext uri="{BB962C8B-B14F-4D97-AF65-F5344CB8AC3E}">
        <p14:creationId xmlns:p14="http://schemas.microsoft.com/office/powerpoint/2010/main" val="46124684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457200" y="533400"/>
            <a:ext cx="8229600" cy="715963"/>
          </a:xfrm>
        </p:spPr>
        <p:txBody>
          <a:bodyPr>
            <a:normAutofit fontScale="90000"/>
          </a:bodyPr>
          <a:lstStyle/>
          <a:p>
            <a:r>
              <a:rPr lang="en-US" b="1" dirty="0" smtClean="0"/>
              <a:t>Learning by Problem Solving</a:t>
            </a:r>
            <a:endParaRPr lang="en-US" dirty="0" smtClean="0"/>
          </a:p>
        </p:txBody>
      </p:sp>
      <p:sp>
        <p:nvSpPr>
          <p:cNvPr id="3" name="Content Placeholder 2"/>
          <p:cNvSpPr>
            <a:spLocks noGrp="1"/>
          </p:cNvSpPr>
          <p:nvPr>
            <p:ph idx="1"/>
          </p:nvPr>
        </p:nvSpPr>
        <p:spPr>
          <a:xfrm>
            <a:off x="457200" y="1295400"/>
            <a:ext cx="8229600" cy="4724400"/>
          </a:xfrm>
        </p:spPr>
        <p:txBody>
          <a:bodyPr>
            <a:normAutofit/>
          </a:bodyPr>
          <a:lstStyle/>
          <a:p>
            <a:pPr>
              <a:lnSpc>
                <a:spcPct val="80000"/>
              </a:lnSpc>
              <a:buFontTx/>
              <a:buNone/>
            </a:pPr>
            <a:r>
              <a:rPr lang="en-US" sz="2200" smtClean="0"/>
              <a:t>There are three basic methods in which a system can learn from its own experiences. </a:t>
            </a:r>
          </a:p>
          <a:p>
            <a:pPr>
              <a:lnSpc>
                <a:spcPct val="80000"/>
              </a:lnSpc>
              <a:buFontTx/>
              <a:buNone/>
            </a:pPr>
            <a:endParaRPr lang="en-US" sz="2200" smtClean="0"/>
          </a:p>
          <a:p>
            <a:pPr>
              <a:lnSpc>
                <a:spcPct val="80000"/>
              </a:lnSpc>
              <a:buFontTx/>
              <a:buNone/>
            </a:pPr>
            <a:r>
              <a:rPr lang="en-US" sz="2200" b="1" smtClean="0"/>
              <a:t>1. Learning by Parameter Adjustment</a:t>
            </a:r>
          </a:p>
          <a:p>
            <a:pPr>
              <a:lnSpc>
                <a:spcPct val="80000"/>
              </a:lnSpc>
              <a:buFontTx/>
              <a:buNone/>
            </a:pPr>
            <a:r>
              <a:rPr lang="en-US" sz="2200" smtClean="0"/>
              <a:t>The basic idea of </a:t>
            </a:r>
            <a:r>
              <a:rPr lang="en-US" sz="2200" i="1" smtClean="0"/>
              <a:t>parameter adjustment</a:t>
            </a:r>
            <a:r>
              <a:rPr lang="en-US" sz="2200" smtClean="0"/>
              <a:t> is to: </a:t>
            </a:r>
          </a:p>
          <a:p>
            <a:pPr>
              <a:lnSpc>
                <a:spcPct val="80000"/>
              </a:lnSpc>
            </a:pPr>
            <a:r>
              <a:rPr lang="en-US" sz="2200" smtClean="0"/>
              <a:t>Start with some estimate of the correct weight settings. </a:t>
            </a:r>
          </a:p>
          <a:p>
            <a:pPr>
              <a:lnSpc>
                <a:spcPct val="80000"/>
              </a:lnSpc>
            </a:pPr>
            <a:r>
              <a:rPr lang="en-US" sz="2200" smtClean="0"/>
              <a:t>Modify the weight in the program on the basis of accumulated experiences. </a:t>
            </a:r>
          </a:p>
          <a:p>
            <a:pPr>
              <a:lnSpc>
                <a:spcPct val="80000"/>
              </a:lnSpc>
            </a:pPr>
            <a:r>
              <a:rPr lang="en-US" sz="2200" smtClean="0"/>
              <a:t>Here the problem has an evaluation function that is represented as a polynomial of the form such as: </a:t>
            </a:r>
          </a:p>
          <a:p>
            <a:pPr>
              <a:lnSpc>
                <a:spcPct val="80000"/>
              </a:lnSpc>
              <a:buFontTx/>
              <a:buNone/>
            </a:pPr>
            <a:endParaRPr lang="en-US" sz="2200" smtClean="0"/>
          </a:p>
          <a:p>
            <a:pPr>
              <a:lnSpc>
                <a:spcPct val="80000"/>
              </a:lnSpc>
              <a:buFontTx/>
              <a:buNone/>
            </a:pPr>
            <a:r>
              <a:rPr lang="en-US" sz="2200" smtClean="0"/>
              <a:t>	c1t1+c2t2+c3t3+…………</a:t>
            </a:r>
            <a:br>
              <a:rPr lang="en-US" sz="2200" smtClean="0"/>
            </a:br>
            <a:endParaRPr lang="en-US" sz="2200" smtClean="0"/>
          </a:p>
          <a:p>
            <a:pPr>
              <a:lnSpc>
                <a:spcPct val="80000"/>
              </a:lnSpc>
            </a:pPr>
            <a:r>
              <a:rPr lang="en-US" sz="2200" smtClean="0"/>
              <a:t>The </a:t>
            </a:r>
            <a:r>
              <a:rPr lang="en-US" sz="2200" i="1" smtClean="0"/>
              <a:t>t</a:t>
            </a:r>
            <a:r>
              <a:rPr lang="en-US" sz="2200" smtClean="0"/>
              <a:t> terms a values of features and the </a:t>
            </a:r>
            <a:r>
              <a:rPr lang="en-US" sz="2200" i="1" smtClean="0"/>
              <a:t>c</a:t>
            </a:r>
            <a:r>
              <a:rPr lang="en-US" sz="2200" smtClean="0"/>
              <a:t> terms are weights. </a:t>
            </a:r>
          </a:p>
          <a:p>
            <a:pPr>
              <a:lnSpc>
                <a:spcPct val="80000"/>
              </a:lnSpc>
            </a:pPr>
            <a:endParaRPr lang="en-US" sz="2200" smtClean="0"/>
          </a:p>
        </p:txBody>
      </p: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p:cNvSpPr>
            <a:spLocks noGrp="1"/>
          </p:cNvSpPr>
          <p:nvPr>
            <p:ph idx="1"/>
          </p:nvPr>
        </p:nvSpPr>
        <p:spPr>
          <a:xfrm>
            <a:off x="304800" y="381000"/>
            <a:ext cx="8534400" cy="5486400"/>
          </a:xfrm>
        </p:spPr>
        <p:txBody>
          <a:bodyPr/>
          <a:lstStyle/>
          <a:p>
            <a:r>
              <a:rPr lang="en-US" b="1" smtClean="0"/>
              <a:t>2. Learning by Macro Operators</a:t>
            </a:r>
          </a:p>
          <a:p>
            <a:pPr>
              <a:buFontTx/>
              <a:buNone/>
            </a:pPr>
            <a:r>
              <a:rPr lang="en-US" smtClean="0"/>
              <a:t>	</a:t>
            </a:r>
            <a:r>
              <a:rPr lang="en-US" sz="3000" smtClean="0"/>
              <a:t>The basic idea here is similar to Rote Learning: </a:t>
            </a:r>
          </a:p>
          <a:p>
            <a:pPr>
              <a:buFontTx/>
              <a:buNone/>
            </a:pPr>
            <a:r>
              <a:rPr lang="en-US" sz="3000" i="1" smtClean="0"/>
              <a:t>	Avoid expensive recomputation</a:t>
            </a:r>
            <a:r>
              <a:rPr lang="en-US" sz="3000" smtClean="0"/>
              <a:t> </a:t>
            </a:r>
          </a:p>
          <a:p>
            <a:pPr>
              <a:buFontTx/>
              <a:buNone/>
            </a:pPr>
            <a:r>
              <a:rPr lang="en-US" sz="3000" i="1" smtClean="0"/>
              <a:t>	Macro-operators</a:t>
            </a:r>
            <a:r>
              <a:rPr lang="en-US" sz="3000" smtClean="0"/>
              <a:t> can be used to group a whole series of actions into one. </a:t>
            </a:r>
          </a:p>
          <a:p>
            <a:pPr>
              <a:buFontTx/>
              <a:buNone/>
            </a:pPr>
            <a:endParaRPr lang="en-US" smtClean="0"/>
          </a:p>
          <a:p>
            <a:r>
              <a:rPr lang="en-US" b="1" smtClean="0"/>
              <a:t>3. Learning by Chunking</a:t>
            </a:r>
          </a:p>
          <a:p>
            <a:pPr>
              <a:buFontTx/>
              <a:buNone/>
            </a:pPr>
            <a:r>
              <a:rPr lang="en-US" i="1" smtClean="0"/>
              <a:t>	Chunking</a:t>
            </a:r>
            <a:r>
              <a:rPr lang="en-US" smtClean="0"/>
              <a:t> involves similar ideas to Macro Operators and originates from psychological ideas on memory and problem solving. </a:t>
            </a:r>
          </a:p>
        </p:txBody>
      </p:sp>
    </p:spTree>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457200" y="533400"/>
            <a:ext cx="8229600" cy="1143000"/>
          </a:xfrm>
        </p:spPr>
        <p:txBody>
          <a:bodyPr>
            <a:normAutofit fontScale="90000"/>
          </a:bodyPr>
          <a:lstStyle/>
          <a:p>
            <a:r>
              <a:rPr lang="en-US" sz="4000" b="1" smtClean="0"/>
              <a:t>Weak Slot and Filler Structures</a:t>
            </a:r>
            <a:br>
              <a:rPr lang="en-US" sz="4000" b="1" smtClean="0"/>
            </a:br>
            <a:endParaRPr lang="en-US" sz="4000" smtClean="0"/>
          </a:p>
        </p:txBody>
      </p:sp>
      <p:sp>
        <p:nvSpPr>
          <p:cNvPr id="3" name="Content Placeholder 2"/>
          <p:cNvSpPr>
            <a:spLocks noGrp="1"/>
          </p:cNvSpPr>
          <p:nvPr>
            <p:ph idx="1"/>
          </p:nvPr>
        </p:nvSpPr>
        <p:spPr/>
        <p:txBody>
          <a:bodyPr>
            <a:normAutofit/>
          </a:bodyPr>
          <a:lstStyle/>
          <a:p>
            <a:pPr>
              <a:buFontTx/>
              <a:buNone/>
            </a:pPr>
            <a:r>
              <a:rPr lang="en-US" sz="3000" b="1" smtClean="0"/>
              <a:t>Why use this data structure?</a:t>
            </a:r>
          </a:p>
          <a:p>
            <a:r>
              <a:rPr lang="en-US" sz="3000" smtClean="0"/>
              <a:t>It enables attribute values to be retrieved quickly </a:t>
            </a:r>
          </a:p>
          <a:p>
            <a:pPr lvl="1"/>
            <a:r>
              <a:rPr lang="en-US" sz="2600" smtClean="0"/>
              <a:t>assertions are indexed by the entities </a:t>
            </a:r>
          </a:p>
          <a:p>
            <a:pPr lvl="1"/>
            <a:r>
              <a:rPr lang="en-US" sz="2600" smtClean="0"/>
              <a:t>binary predicates are indexed by first argument. </a:t>
            </a:r>
            <a:r>
              <a:rPr lang="en-US" sz="2600" i="1" smtClean="0"/>
              <a:t>E.g. team(Mike-Hall , Cardiff)</a:t>
            </a:r>
            <a:r>
              <a:rPr lang="en-US" sz="2600" smtClean="0"/>
              <a:t>. </a:t>
            </a:r>
          </a:p>
          <a:p>
            <a:r>
              <a:rPr lang="en-US" sz="3000" smtClean="0"/>
              <a:t>Properties of relations are easy to describe . </a:t>
            </a:r>
          </a:p>
          <a:p>
            <a:r>
              <a:rPr lang="en-US" sz="3000" smtClean="0"/>
              <a:t>It allows ease of consideration as it embraces aspects of object oriented programming.</a:t>
            </a:r>
          </a:p>
        </p:txBody>
      </p:sp>
    </p:spTree>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2"/>
          <p:cNvSpPr>
            <a:spLocks noGrp="1"/>
          </p:cNvSpPr>
          <p:nvPr>
            <p:ph idx="1"/>
          </p:nvPr>
        </p:nvSpPr>
        <p:spPr>
          <a:xfrm>
            <a:off x="457200" y="990600"/>
            <a:ext cx="8229600" cy="5364163"/>
          </a:xfrm>
        </p:spPr>
        <p:txBody>
          <a:bodyPr/>
          <a:lstStyle/>
          <a:p>
            <a:r>
              <a:rPr lang="en-US" smtClean="0"/>
              <a:t>A </a:t>
            </a:r>
            <a:r>
              <a:rPr lang="en-US" i="1" smtClean="0"/>
              <a:t>slot</a:t>
            </a:r>
            <a:r>
              <a:rPr lang="en-US" smtClean="0"/>
              <a:t> is an attribute value pair in its simplest form. </a:t>
            </a:r>
          </a:p>
          <a:p>
            <a:r>
              <a:rPr lang="en-US" smtClean="0"/>
              <a:t>A </a:t>
            </a:r>
            <a:r>
              <a:rPr lang="en-US" i="1" smtClean="0"/>
              <a:t>filler</a:t>
            </a:r>
            <a:r>
              <a:rPr lang="en-US" smtClean="0"/>
              <a:t> is a value that a slot can take -- could be a numeric, string (or any data type) value or a pointer to another slot.  </a:t>
            </a:r>
          </a:p>
          <a:p>
            <a:pPr>
              <a:buFontTx/>
              <a:buNone/>
            </a:pPr>
            <a:r>
              <a:rPr lang="en-US" smtClean="0"/>
              <a:t>We will study two types: </a:t>
            </a:r>
          </a:p>
          <a:p>
            <a:pPr lvl="1"/>
            <a:r>
              <a:rPr lang="en-US" smtClean="0"/>
              <a:t>Semantic Nets. </a:t>
            </a:r>
          </a:p>
          <a:p>
            <a:pPr lvl="1"/>
            <a:r>
              <a:rPr lang="en-US" smtClean="0"/>
              <a:t>Frames. </a:t>
            </a:r>
          </a:p>
          <a:p>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a:xfrm>
            <a:off x="457200" y="685800"/>
            <a:ext cx="8001000" cy="731838"/>
          </a:xfrm>
        </p:spPr>
        <p:txBody>
          <a:bodyPr>
            <a:normAutofit fontScale="90000"/>
          </a:bodyPr>
          <a:lstStyle/>
          <a:p>
            <a:r>
              <a:rPr lang="en-US" b="1" smtClean="0"/>
              <a:t>Semantic Nets</a:t>
            </a:r>
            <a:endParaRPr lang="en-US" smtClean="0"/>
          </a:p>
        </p:txBody>
      </p:sp>
      <p:sp>
        <p:nvSpPr>
          <p:cNvPr id="32771" name="Content Placeholder 2"/>
          <p:cNvSpPr>
            <a:spLocks noGrp="1"/>
          </p:cNvSpPr>
          <p:nvPr>
            <p:ph idx="1"/>
          </p:nvPr>
        </p:nvSpPr>
        <p:spPr>
          <a:xfrm>
            <a:off x="457200" y="1905000"/>
            <a:ext cx="8229600" cy="4221163"/>
          </a:xfrm>
        </p:spPr>
        <p:txBody>
          <a:bodyPr/>
          <a:lstStyle/>
          <a:p>
            <a:pPr>
              <a:buFontTx/>
              <a:buNone/>
            </a:pPr>
            <a:r>
              <a:rPr lang="en-US" smtClean="0"/>
              <a:t>The major idea is that: </a:t>
            </a:r>
          </a:p>
          <a:p>
            <a:r>
              <a:rPr lang="en-US" smtClean="0"/>
              <a:t>The meaning of a concept comes from its relationship to other concepts, and that, </a:t>
            </a:r>
          </a:p>
          <a:p>
            <a:r>
              <a:rPr lang="en-US" smtClean="0"/>
              <a:t>The information is stored by interconnecting nodes with labeled arcs. </a:t>
            </a:r>
          </a:p>
          <a:p>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533400" y="304800"/>
            <a:ext cx="7924800" cy="914400"/>
          </a:xfrm>
        </p:spPr>
        <p:txBody>
          <a:bodyPr>
            <a:noAutofit/>
          </a:bodyPr>
          <a:lstStyle/>
          <a:p>
            <a:r>
              <a:rPr lang="en-US" sz="4000" b="1" dirty="0" smtClean="0"/>
              <a:t/>
            </a:r>
            <a:br>
              <a:rPr lang="en-US" sz="4000" b="1" dirty="0" smtClean="0"/>
            </a:br>
            <a:r>
              <a:rPr lang="en-US" sz="4000" b="1" dirty="0"/>
              <a:t>R</a:t>
            </a:r>
            <a:r>
              <a:rPr lang="en-US" sz="3600" b="1" dirty="0" smtClean="0"/>
              <a:t>epresentation in a Semantic Net</a:t>
            </a:r>
            <a:br>
              <a:rPr lang="en-US" sz="3600" b="1" dirty="0" smtClean="0"/>
            </a:br>
            <a:r>
              <a:rPr lang="en-US" sz="3600" b="1" dirty="0" smtClean="0"/>
              <a:t/>
            </a:r>
            <a:br>
              <a:rPr lang="en-US" sz="3600" b="1" dirty="0" smtClean="0"/>
            </a:br>
            <a:r>
              <a:rPr lang="en-US" sz="2000" dirty="0" smtClean="0"/>
              <a:t>The physical attributes of a person can be represented as in Fig. </a:t>
            </a:r>
            <a:endParaRPr lang="en-US" sz="4000" dirty="0" smtClean="0"/>
          </a:p>
        </p:txBody>
      </p:sp>
      <p:pic>
        <p:nvPicPr>
          <p:cNvPr id="33795" name="Picture 2" descr="C:\Documents and Settings\Bubby\Desktop\AI11\Weak Slot and Filler Structures\Representation in a Semantic Net_files\semantic.gif"/>
          <p:cNvPicPr>
            <a:picLocks noGrp="1" noChangeAspect="1" noChangeArrowheads="1"/>
          </p:cNvPicPr>
          <p:nvPr>
            <p:ph idx="1"/>
          </p:nvPr>
        </p:nvPicPr>
        <p:blipFill>
          <a:blip r:embed="rId2" r:link="rId3" cstate="print"/>
          <a:srcRect/>
          <a:stretch>
            <a:fillRect/>
          </a:stretch>
        </p:blipFill>
        <p:spPr>
          <a:xfrm>
            <a:off x="1828800" y="2133600"/>
            <a:ext cx="5038725" cy="2438400"/>
          </a:xfrm>
          <a:noFill/>
        </p:spPr>
      </p:pic>
      <p:sp>
        <p:nvSpPr>
          <p:cNvPr id="33796" name="TextBox 4"/>
          <p:cNvSpPr txBox="1">
            <a:spLocks noChangeArrowheads="1"/>
          </p:cNvSpPr>
          <p:nvPr/>
        </p:nvSpPr>
        <p:spPr bwMode="auto">
          <a:xfrm>
            <a:off x="609600" y="5105400"/>
            <a:ext cx="8153400" cy="1477328"/>
          </a:xfrm>
          <a:prstGeom prst="rect">
            <a:avLst/>
          </a:prstGeom>
          <a:noFill/>
          <a:ln w="9525">
            <a:noFill/>
            <a:miter lim="800000"/>
            <a:headEnd/>
            <a:tailEnd/>
          </a:ln>
        </p:spPr>
        <p:txBody>
          <a:bodyPr>
            <a:spAutoFit/>
          </a:bodyPr>
          <a:lstStyle/>
          <a:p>
            <a:r>
              <a:rPr lang="en-US" dirty="0"/>
              <a:t>			Fig:  A Semantic Network </a:t>
            </a:r>
            <a:r>
              <a:rPr lang="en-US" dirty="0" smtClean="0"/>
              <a:t/>
            </a:r>
            <a:br>
              <a:rPr lang="en-US" dirty="0" smtClean="0"/>
            </a:br>
            <a:endParaRPr lang="en-US" dirty="0"/>
          </a:p>
          <a:p>
            <a:r>
              <a:rPr lang="en-US" dirty="0" smtClean="0"/>
              <a:t>These </a:t>
            </a:r>
            <a:r>
              <a:rPr lang="en-US" dirty="0"/>
              <a:t>values can also be represented in logic as: </a:t>
            </a:r>
            <a:r>
              <a:rPr lang="en-US" i="1" dirty="0" err="1"/>
              <a:t>isa</a:t>
            </a:r>
            <a:r>
              <a:rPr lang="en-US" i="1" dirty="0"/>
              <a:t>(person, mammal), instance(Mike-Hall, person) team(Mike-Hall, Cardiff)</a:t>
            </a:r>
            <a:r>
              <a:rPr lang="en-US" dirty="0"/>
              <a:t> </a:t>
            </a:r>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a:xfrm>
            <a:off x="457200" y="274638"/>
            <a:ext cx="8229600" cy="411162"/>
          </a:xfrm>
        </p:spPr>
        <p:txBody>
          <a:bodyPr>
            <a:normAutofit fontScale="90000"/>
          </a:bodyPr>
          <a:lstStyle/>
          <a:p>
            <a:r>
              <a:rPr lang="en-US" b="1" smtClean="0"/>
              <a:t>Frames</a:t>
            </a:r>
            <a:endParaRPr lang="en-US" smtClean="0"/>
          </a:p>
        </p:txBody>
      </p:sp>
      <p:sp>
        <p:nvSpPr>
          <p:cNvPr id="3" name="Content Placeholder 2"/>
          <p:cNvSpPr>
            <a:spLocks noGrp="1"/>
          </p:cNvSpPr>
          <p:nvPr>
            <p:ph idx="1"/>
          </p:nvPr>
        </p:nvSpPr>
        <p:spPr>
          <a:xfrm>
            <a:off x="304800" y="990600"/>
            <a:ext cx="8534400" cy="4953000"/>
          </a:xfrm>
        </p:spPr>
        <p:txBody>
          <a:bodyPr>
            <a:normAutofit/>
          </a:bodyPr>
          <a:lstStyle/>
          <a:p>
            <a:pPr>
              <a:lnSpc>
                <a:spcPct val="80000"/>
              </a:lnSpc>
              <a:buFontTx/>
              <a:buNone/>
            </a:pPr>
            <a:r>
              <a:rPr lang="en-US" sz="2200" smtClean="0"/>
              <a:t>	 </a:t>
            </a:r>
            <a:r>
              <a:rPr lang="en-US" sz="2400" b="1" smtClean="0"/>
              <a:t>A </a:t>
            </a:r>
            <a:r>
              <a:rPr lang="en-US" sz="2400" b="1" i="1" smtClean="0"/>
              <a:t>frame</a:t>
            </a:r>
            <a:r>
              <a:rPr lang="en-US" sz="2400" b="1" smtClean="0"/>
              <a:t> is a collection of attributes or slots and associated values that describe some real world entity.</a:t>
            </a:r>
            <a:r>
              <a:rPr lang="en-US" sz="2400" smtClean="0"/>
              <a:t> </a:t>
            </a:r>
          </a:p>
          <a:p>
            <a:pPr>
              <a:lnSpc>
                <a:spcPct val="80000"/>
              </a:lnSpc>
              <a:buFontTx/>
              <a:buNone/>
            </a:pPr>
            <a:endParaRPr lang="en-US" sz="2200" smtClean="0"/>
          </a:p>
          <a:p>
            <a:pPr>
              <a:lnSpc>
                <a:spcPct val="80000"/>
              </a:lnSpc>
              <a:buFontTx/>
              <a:buNone/>
            </a:pPr>
            <a:r>
              <a:rPr lang="en-US" sz="2200" smtClean="0"/>
              <a:t>	</a:t>
            </a:r>
            <a:r>
              <a:rPr lang="en-US" sz="2400" b="1" smtClean="0"/>
              <a:t>Frames</a:t>
            </a:r>
            <a:r>
              <a:rPr lang="en-US" sz="2400" smtClean="0"/>
              <a:t> can also be regarded as an extension to Semantic nets. As tasks became more complex the representation needs to be more structured. The more structured the system it becomes more beneficial to use frames.</a:t>
            </a:r>
          </a:p>
          <a:p>
            <a:pPr>
              <a:lnSpc>
                <a:spcPct val="80000"/>
              </a:lnSpc>
              <a:buFontTx/>
              <a:buNone/>
            </a:pPr>
            <a:endParaRPr lang="en-US" sz="2400" smtClean="0"/>
          </a:p>
          <a:p>
            <a:pPr>
              <a:lnSpc>
                <a:spcPct val="80000"/>
              </a:lnSpc>
              <a:buFontTx/>
              <a:buNone/>
            </a:pPr>
            <a:r>
              <a:rPr lang="en-US" sz="2400" smtClean="0"/>
              <a:t>	Each frame represents: </a:t>
            </a:r>
          </a:p>
          <a:p>
            <a:pPr>
              <a:lnSpc>
                <a:spcPct val="80000"/>
              </a:lnSpc>
              <a:buFontTx/>
              <a:buNone/>
            </a:pPr>
            <a:endParaRPr lang="en-US" sz="2400" smtClean="0"/>
          </a:p>
          <a:p>
            <a:pPr>
              <a:lnSpc>
                <a:spcPct val="80000"/>
              </a:lnSpc>
            </a:pPr>
            <a:r>
              <a:rPr lang="en-US" sz="2400" smtClean="0"/>
              <a:t>a class (set), or </a:t>
            </a:r>
          </a:p>
          <a:p>
            <a:pPr>
              <a:lnSpc>
                <a:spcPct val="80000"/>
              </a:lnSpc>
            </a:pPr>
            <a:r>
              <a:rPr lang="en-US" sz="2400" smtClean="0"/>
              <a:t>an instance (an element of a class). </a:t>
            </a:r>
          </a:p>
        </p:txBody>
      </p:sp>
    </p:spTree>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a:xfrm>
            <a:off x="457200" y="274638"/>
            <a:ext cx="8229600" cy="715962"/>
          </a:xfrm>
        </p:spPr>
        <p:txBody>
          <a:bodyPr>
            <a:normAutofit fontScale="90000"/>
          </a:bodyPr>
          <a:lstStyle/>
          <a:p>
            <a:r>
              <a:rPr lang="en-US" sz="3600" b="1" smtClean="0"/>
              <a:t>Frame Knowledge Representation</a:t>
            </a:r>
            <a:br>
              <a:rPr lang="en-US" sz="3600" b="1" smtClean="0"/>
            </a:br>
            <a:endParaRPr lang="en-US" sz="3600" smtClean="0"/>
          </a:p>
        </p:txBody>
      </p:sp>
      <p:graphicFrame>
        <p:nvGraphicFramePr>
          <p:cNvPr id="35847" name="Object 7"/>
          <p:cNvGraphicFramePr>
            <a:graphicFrameLocks noChangeAspect="1"/>
          </p:cNvGraphicFramePr>
          <p:nvPr/>
        </p:nvGraphicFramePr>
        <p:xfrm>
          <a:off x="457200" y="1066800"/>
          <a:ext cx="8305800" cy="4953000"/>
        </p:xfrm>
        <a:graphic>
          <a:graphicData uri="http://schemas.openxmlformats.org/presentationml/2006/ole">
            <mc:AlternateContent xmlns:mc="http://schemas.openxmlformats.org/markup-compatibility/2006">
              <mc:Choice xmlns:v="urn:schemas-microsoft-com:vml" Requires="v">
                <p:oleObj spid="_x0000_s35859" name="Bitmap Image" r:id="rId3" imgW="6190476" imgH="3000000" progId="PBrush">
                  <p:embed/>
                </p:oleObj>
              </mc:Choice>
              <mc:Fallback>
                <p:oleObj name="Bitmap Image" r:id="rId3" imgW="6190476" imgH="3000000" progId="PBrush">
                  <p:embed/>
                  <p:pic>
                    <p:nvPicPr>
                      <p:cNvPr id="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066800"/>
                        <a:ext cx="8305800"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smtClean="0"/>
              <a:t>RDF (Resource Description Framework)</a:t>
            </a:r>
            <a:endParaRPr lang="en-US" sz="3600" b="1" dirty="0"/>
          </a:p>
        </p:txBody>
      </p:sp>
      <p:sp>
        <p:nvSpPr>
          <p:cNvPr id="3" name="Content Placeholder 2"/>
          <p:cNvSpPr>
            <a:spLocks noGrp="1"/>
          </p:cNvSpPr>
          <p:nvPr>
            <p:ph idx="1"/>
          </p:nvPr>
        </p:nvSpPr>
        <p:spPr/>
        <p:txBody>
          <a:bodyPr>
            <a:normAutofit/>
          </a:bodyPr>
          <a:lstStyle/>
          <a:p>
            <a:pPr marL="0" indent="0">
              <a:buNone/>
            </a:pPr>
            <a:r>
              <a:rPr lang="en-US" dirty="0" smtClean="0"/>
              <a:t>RDF is a graph data model that</a:t>
            </a:r>
          </a:p>
          <a:p>
            <a:r>
              <a:rPr lang="en-US" dirty="0" smtClean="0"/>
              <a:t>Formally describes the semantics, or meaning, of information</a:t>
            </a:r>
          </a:p>
          <a:p>
            <a:r>
              <a:rPr lang="en-US" dirty="0" smtClean="0"/>
              <a:t>Represents metadata, i.e., data about data</a:t>
            </a:r>
          </a:p>
        </p:txBody>
      </p:sp>
    </p:spTree>
    <p:extLst>
      <p:ext uri="{BB962C8B-B14F-4D97-AF65-F5344CB8AC3E}">
        <p14:creationId xmlns:p14="http://schemas.microsoft.com/office/powerpoint/2010/main" val="4184477213"/>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smtClean="0"/>
              <a:t>RDF (Resource Description Framework)</a:t>
            </a:r>
            <a:endParaRPr lang="en-US" sz="3600" b="1" dirty="0"/>
          </a:p>
        </p:txBody>
      </p:sp>
      <p:sp>
        <p:nvSpPr>
          <p:cNvPr id="3" name="Content Placeholder 2"/>
          <p:cNvSpPr>
            <a:spLocks noGrp="1"/>
          </p:cNvSpPr>
          <p:nvPr>
            <p:ph idx="1"/>
          </p:nvPr>
        </p:nvSpPr>
        <p:spPr/>
        <p:txBody>
          <a:bodyPr>
            <a:normAutofit lnSpcReduction="10000"/>
          </a:bodyPr>
          <a:lstStyle/>
          <a:p>
            <a:pPr marL="0" indent="0">
              <a:buNone/>
            </a:pPr>
            <a:r>
              <a:rPr lang="en-US" dirty="0" smtClean="0"/>
              <a:t>RDF data model consist of triples</a:t>
            </a:r>
          </a:p>
          <a:p>
            <a:r>
              <a:rPr lang="en-US" dirty="0" smtClean="0"/>
              <a:t>Which are based on an Entity-Attributes-Value (EAV) model</a:t>
            </a:r>
          </a:p>
          <a:p>
            <a:r>
              <a:rPr lang="en-US" dirty="0" smtClean="0"/>
              <a:t>Where the structure of each triple is Subject (Entity), Predicate (attribute), Object (value) </a:t>
            </a:r>
          </a:p>
          <a:p>
            <a:r>
              <a:rPr lang="en-US" dirty="0" smtClean="0"/>
              <a:t>Where each triple has a unique identifier, the Uniform Resource </a:t>
            </a:r>
            <a:r>
              <a:rPr lang="en-US" dirty="0" err="1" smtClean="0"/>
              <a:t>Idetifier</a:t>
            </a:r>
            <a:r>
              <a:rPr lang="en-US" dirty="0" smtClean="0"/>
              <a:t> (URI) </a:t>
            </a:r>
          </a:p>
          <a:p>
            <a:r>
              <a:rPr lang="en-US" dirty="0" smtClean="0"/>
              <a:t>That represents links in an RDF graph</a:t>
            </a:r>
            <a:endParaRPr lang="en-US" dirty="0"/>
          </a:p>
        </p:txBody>
      </p:sp>
    </p:spTree>
    <p:extLst>
      <p:ext uri="{BB962C8B-B14F-4D97-AF65-F5344CB8AC3E}">
        <p14:creationId xmlns:p14="http://schemas.microsoft.com/office/powerpoint/2010/main" val="423124815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GB" smtClean="0"/>
              <a:t>Summary</a:t>
            </a:r>
          </a:p>
        </p:txBody>
      </p:sp>
      <p:sp>
        <p:nvSpPr>
          <p:cNvPr id="17411" name="Rectangle 4"/>
          <p:cNvSpPr>
            <a:spLocks noChangeArrowheads="1"/>
          </p:cNvSpPr>
          <p:nvPr/>
        </p:nvSpPr>
        <p:spPr bwMode="auto">
          <a:xfrm>
            <a:off x="534988" y="1697037"/>
            <a:ext cx="1512887" cy="720725"/>
          </a:xfrm>
          <a:prstGeom prst="rect">
            <a:avLst/>
          </a:prstGeom>
          <a:solidFill>
            <a:schemeClr val="tx2"/>
          </a:solidFill>
          <a:ln w="9525">
            <a:solidFill>
              <a:schemeClr val="tx1"/>
            </a:solidFill>
            <a:miter lim="800000"/>
            <a:headEnd/>
            <a:tailEnd/>
          </a:ln>
        </p:spPr>
        <p:txBody>
          <a:bodyPr wrap="none" anchor="ctr"/>
          <a:lstStyle/>
          <a:p>
            <a:pPr algn="ctr"/>
            <a:r>
              <a:rPr lang="en-GB" b="1">
                <a:solidFill>
                  <a:schemeClr val="bg1"/>
                </a:solidFill>
              </a:rPr>
              <a:t>Information</a:t>
            </a:r>
          </a:p>
        </p:txBody>
      </p:sp>
      <p:sp>
        <p:nvSpPr>
          <p:cNvPr id="102405" name="Rectangle 5"/>
          <p:cNvSpPr>
            <a:spLocks noChangeArrowheads="1"/>
          </p:cNvSpPr>
          <p:nvPr/>
        </p:nvSpPr>
        <p:spPr bwMode="auto">
          <a:xfrm>
            <a:off x="2624138" y="1697037"/>
            <a:ext cx="1512887" cy="720725"/>
          </a:xfrm>
          <a:prstGeom prst="rect">
            <a:avLst/>
          </a:prstGeom>
          <a:solidFill>
            <a:schemeClr val="accent1"/>
          </a:solidFill>
          <a:ln w="9525">
            <a:solidFill>
              <a:schemeClr val="tx1"/>
            </a:solidFill>
            <a:miter lim="800000"/>
            <a:headEnd/>
            <a:tailEnd/>
          </a:ln>
        </p:spPr>
        <p:txBody>
          <a:bodyPr wrap="none" anchor="ctr"/>
          <a:lstStyle/>
          <a:p>
            <a:pPr algn="ctr"/>
            <a:r>
              <a:rPr lang="en-GB" b="1"/>
              <a:t>Data</a:t>
            </a:r>
          </a:p>
        </p:txBody>
      </p:sp>
      <p:sp>
        <p:nvSpPr>
          <p:cNvPr id="102406" name="Rectangle 6"/>
          <p:cNvSpPr>
            <a:spLocks noChangeArrowheads="1"/>
          </p:cNvSpPr>
          <p:nvPr/>
        </p:nvSpPr>
        <p:spPr bwMode="auto">
          <a:xfrm>
            <a:off x="4783138" y="1697037"/>
            <a:ext cx="1512887" cy="720725"/>
          </a:xfrm>
          <a:prstGeom prst="rect">
            <a:avLst/>
          </a:prstGeom>
          <a:solidFill>
            <a:schemeClr val="accent2"/>
          </a:solidFill>
          <a:ln w="9525">
            <a:solidFill>
              <a:schemeClr val="tx1"/>
            </a:solidFill>
            <a:miter lim="800000"/>
            <a:headEnd/>
            <a:tailEnd/>
          </a:ln>
        </p:spPr>
        <p:txBody>
          <a:bodyPr wrap="none" anchor="ctr"/>
          <a:lstStyle/>
          <a:p>
            <a:pPr algn="ctr"/>
            <a:r>
              <a:rPr lang="en-GB" b="1"/>
              <a:t>Context</a:t>
            </a:r>
          </a:p>
        </p:txBody>
      </p:sp>
      <p:sp>
        <p:nvSpPr>
          <p:cNvPr id="102407" name="Rectangle 7"/>
          <p:cNvSpPr>
            <a:spLocks noChangeArrowheads="1"/>
          </p:cNvSpPr>
          <p:nvPr/>
        </p:nvSpPr>
        <p:spPr bwMode="auto">
          <a:xfrm>
            <a:off x="6943725" y="1697037"/>
            <a:ext cx="1512888" cy="720725"/>
          </a:xfrm>
          <a:prstGeom prst="rect">
            <a:avLst/>
          </a:prstGeom>
          <a:solidFill>
            <a:schemeClr val="accent2"/>
          </a:solidFill>
          <a:ln w="9525">
            <a:solidFill>
              <a:schemeClr val="tx1"/>
            </a:solidFill>
            <a:miter lim="800000"/>
            <a:headEnd/>
            <a:tailEnd/>
          </a:ln>
        </p:spPr>
        <p:txBody>
          <a:bodyPr wrap="none" anchor="ctr"/>
          <a:lstStyle/>
          <a:p>
            <a:pPr algn="ctr"/>
            <a:r>
              <a:rPr lang="en-GB" b="1"/>
              <a:t>Meaning</a:t>
            </a:r>
          </a:p>
        </p:txBody>
      </p:sp>
      <p:sp>
        <p:nvSpPr>
          <p:cNvPr id="17415" name="Text Box 8"/>
          <p:cNvSpPr txBox="1">
            <a:spLocks noChangeArrowheads="1"/>
          </p:cNvSpPr>
          <p:nvPr/>
        </p:nvSpPr>
        <p:spPr bwMode="auto">
          <a:xfrm>
            <a:off x="2119313" y="1768475"/>
            <a:ext cx="392112" cy="519112"/>
          </a:xfrm>
          <a:prstGeom prst="rect">
            <a:avLst/>
          </a:prstGeom>
          <a:noFill/>
          <a:ln w="9525">
            <a:noFill/>
            <a:miter lim="800000"/>
            <a:headEnd/>
            <a:tailEnd/>
          </a:ln>
        </p:spPr>
        <p:txBody>
          <a:bodyPr wrap="none">
            <a:spAutoFit/>
          </a:bodyPr>
          <a:lstStyle/>
          <a:p>
            <a:r>
              <a:rPr lang="en-GB" sz="2800" b="1"/>
              <a:t>=</a:t>
            </a:r>
          </a:p>
        </p:txBody>
      </p:sp>
      <p:sp>
        <p:nvSpPr>
          <p:cNvPr id="102409" name="Text Box 9"/>
          <p:cNvSpPr txBox="1">
            <a:spLocks noChangeArrowheads="1"/>
          </p:cNvSpPr>
          <p:nvPr/>
        </p:nvSpPr>
        <p:spPr bwMode="auto">
          <a:xfrm>
            <a:off x="6440488" y="1768475"/>
            <a:ext cx="392112" cy="519112"/>
          </a:xfrm>
          <a:prstGeom prst="rect">
            <a:avLst/>
          </a:prstGeom>
          <a:noFill/>
          <a:ln w="9525">
            <a:noFill/>
            <a:miter lim="800000"/>
            <a:headEnd/>
            <a:tailEnd/>
          </a:ln>
        </p:spPr>
        <p:txBody>
          <a:bodyPr wrap="none">
            <a:spAutoFit/>
          </a:bodyPr>
          <a:lstStyle/>
          <a:p>
            <a:r>
              <a:rPr lang="en-GB" sz="2800" b="1"/>
              <a:t>+</a:t>
            </a:r>
          </a:p>
        </p:txBody>
      </p:sp>
      <p:sp>
        <p:nvSpPr>
          <p:cNvPr id="102410" name="Text Box 10"/>
          <p:cNvSpPr txBox="1">
            <a:spLocks noChangeArrowheads="1"/>
          </p:cNvSpPr>
          <p:nvPr/>
        </p:nvSpPr>
        <p:spPr bwMode="auto">
          <a:xfrm>
            <a:off x="4279900" y="1768475"/>
            <a:ext cx="392113" cy="519112"/>
          </a:xfrm>
          <a:prstGeom prst="rect">
            <a:avLst/>
          </a:prstGeom>
          <a:noFill/>
          <a:ln w="9525">
            <a:noFill/>
            <a:miter lim="800000"/>
            <a:headEnd/>
            <a:tailEnd/>
          </a:ln>
        </p:spPr>
        <p:txBody>
          <a:bodyPr wrap="none">
            <a:spAutoFit/>
          </a:bodyPr>
          <a:lstStyle/>
          <a:p>
            <a:r>
              <a:rPr lang="en-GB" sz="2800" b="1"/>
              <a:t>+</a:t>
            </a:r>
          </a:p>
        </p:txBody>
      </p:sp>
      <p:sp>
        <p:nvSpPr>
          <p:cNvPr id="102412" name="AutoShape 12"/>
          <p:cNvSpPr>
            <a:spLocks/>
          </p:cNvSpPr>
          <p:nvPr/>
        </p:nvSpPr>
        <p:spPr bwMode="auto">
          <a:xfrm rot="5400000">
            <a:off x="6380163" y="858837"/>
            <a:ext cx="433387" cy="3744913"/>
          </a:xfrm>
          <a:prstGeom prst="rightBrace">
            <a:avLst>
              <a:gd name="adj1" fmla="val 72009"/>
              <a:gd name="adj2" fmla="val 50565"/>
            </a:avLst>
          </a:prstGeom>
          <a:noFill/>
          <a:ln w="9525">
            <a:solidFill>
              <a:schemeClr val="tx1"/>
            </a:solidFill>
            <a:round/>
            <a:headEnd/>
            <a:tailEnd/>
          </a:ln>
        </p:spPr>
        <p:txBody>
          <a:bodyPr wrap="none" anchor="ctr"/>
          <a:lstStyle/>
          <a:p>
            <a:endParaRPr lang="tr-TR"/>
          </a:p>
        </p:txBody>
      </p:sp>
      <p:sp>
        <p:nvSpPr>
          <p:cNvPr id="102414" name="Text Box 14"/>
          <p:cNvSpPr txBox="1">
            <a:spLocks noChangeArrowheads="1"/>
          </p:cNvSpPr>
          <p:nvPr/>
        </p:nvSpPr>
        <p:spPr bwMode="auto">
          <a:xfrm>
            <a:off x="5791200" y="2971800"/>
            <a:ext cx="1416050" cy="366712"/>
          </a:xfrm>
          <a:prstGeom prst="rect">
            <a:avLst/>
          </a:prstGeom>
          <a:noFill/>
          <a:ln w="9525">
            <a:noFill/>
            <a:miter lim="800000"/>
            <a:headEnd/>
            <a:tailEnd/>
          </a:ln>
        </p:spPr>
        <p:txBody>
          <a:bodyPr wrap="none">
            <a:spAutoFit/>
          </a:bodyPr>
          <a:lstStyle/>
          <a:p>
            <a:r>
              <a:rPr lang="en-GB" b="1" dirty="0"/>
              <a:t>Processing</a:t>
            </a:r>
          </a:p>
        </p:txBody>
      </p:sp>
      <p:sp>
        <p:nvSpPr>
          <p:cNvPr id="102415" name="Text Box 15"/>
          <p:cNvSpPr txBox="1">
            <a:spLocks noChangeArrowheads="1"/>
          </p:cNvSpPr>
          <p:nvPr/>
        </p:nvSpPr>
        <p:spPr bwMode="auto">
          <a:xfrm>
            <a:off x="533400" y="3200400"/>
            <a:ext cx="3384550" cy="366712"/>
          </a:xfrm>
          <a:prstGeom prst="rect">
            <a:avLst/>
          </a:prstGeom>
          <a:noFill/>
          <a:ln w="9525">
            <a:noFill/>
            <a:miter lim="800000"/>
            <a:headEnd/>
            <a:tailEnd/>
          </a:ln>
        </p:spPr>
        <p:txBody>
          <a:bodyPr>
            <a:spAutoFit/>
          </a:bodyPr>
          <a:lstStyle/>
          <a:p>
            <a:r>
              <a:rPr lang="en-GB" b="1" dirty="0"/>
              <a:t>Data</a:t>
            </a:r>
            <a:r>
              <a:rPr lang="en-GB" dirty="0"/>
              <a:t> – raw facts and figures</a:t>
            </a:r>
          </a:p>
        </p:txBody>
      </p:sp>
      <p:sp>
        <p:nvSpPr>
          <p:cNvPr id="102416" name="Text Box 16"/>
          <p:cNvSpPr txBox="1">
            <a:spLocks noChangeArrowheads="1"/>
          </p:cNvSpPr>
          <p:nvPr/>
        </p:nvSpPr>
        <p:spPr bwMode="auto">
          <a:xfrm>
            <a:off x="531812" y="3670300"/>
            <a:ext cx="7993062" cy="366713"/>
          </a:xfrm>
          <a:prstGeom prst="rect">
            <a:avLst/>
          </a:prstGeom>
          <a:noFill/>
          <a:ln w="9525">
            <a:noFill/>
            <a:miter lim="800000"/>
            <a:headEnd/>
            <a:tailEnd/>
          </a:ln>
        </p:spPr>
        <p:txBody>
          <a:bodyPr>
            <a:spAutoFit/>
          </a:bodyPr>
          <a:lstStyle/>
          <a:p>
            <a:r>
              <a:rPr lang="en-GB" b="1" dirty="0"/>
              <a:t>Information</a:t>
            </a:r>
            <a:r>
              <a:rPr lang="en-GB" dirty="0"/>
              <a:t> – data that has been processed (in a context) to give it meaning</a:t>
            </a:r>
          </a:p>
        </p:txBody>
      </p:sp>
      <p:sp>
        <p:nvSpPr>
          <p:cNvPr id="14" name="Rectangle 4"/>
          <p:cNvSpPr>
            <a:spLocks noChangeArrowheads="1"/>
          </p:cNvSpPr>
          <p:nvPr/>
        </p:nvSpPr>
        <p:spPr bwMode="auto">
          <a:xfrm>
            <a:off x="563563" y="4613275"/>
            <a:ext cx="1512887" cy="720725"/>
          </a:xfrm>
          <a:prstGeom prst="rect">
            <a:avLst/>
          </a:prstGeom>
          <a:solidFill>
            <a:schemeClr val="accent3">
              <a:lumMod val="75000"/>
            </a:schemeClr>
          </a:solidFill>
          <a:ln w="9525">
            <a:solidFill>
              <a:schemeClr val="tx1"/>
            </a:solidFill>
            <a:miter lim="800000"/>
            <a:headEnd/>
            <a:tailEnd/>
          </a:ln>
        </p:spPr>
        <p:txBody>
          <a:bodyPr wrap="none" anchor="ctr"/>
          <a:lstStyle/>
          <a:p>
            <a:pPr algn="ctr"/>
            <a:r>
              <a:rPr lang="en-GB" b="1" dirty="0" smtClean="0">
                <a:solidFill>
                  <a:schemeClr val="bg1"/>
                </a:solidFill>
              </a:rPr>
              <a:t>Knowledge</a:t>
            </a:r>
            <a:endParaRPr lang="en-GB" b="1" dirty="0">
              <a:solidFill>
                <a:schemeClr val="bg1"/>
              </a:solidFill>
            </a:endParaRPr>
          </a:p>
        </p:txBody>
      </p:sp>
      <p:sp>
        <p:nvSpPr>
          <p:cNvPr id="15" name="Rectangle 5"/>
          <p:cNvSpPr>
            <a:spLocks noChangeArrowheads="1"/>
          </p:cNvSpPr>
          <p:nvPr/>
        </p:nvSpPr>
        <p:spPr bwMode="auto">
          <a:xfrm>
            <a:off x="2819400" y="4648200"/>
            <a:ext cx="1512887" cy="720725"/>
          </a:xfrm>
          <a:prstGeom prst="rect">
            <a:avLst/>
          </a:prstGeom>
          <a:solidFill>
            <a:schemeClr val="tx2"/>
          </a:solidFill>
          <a:ln w="9525">
            <a:solidFill>
              <a:schemeClr val="tx1"/>
            </a:solidFill>
            <a:miter lim="800000"/>
            <a:headEnd/>
            <a:tailEnd/>
          </a:ln>
        </p:spPr>
        <p:txBody>
          <a:bodyPr wrap="none" anchor="ctr"/>
          <a:lstStyle/>
          <a:p>
            <a:pPr algn="ctr"/>
            <a:r>
              <a:rPr lang="en-GB" b="1" dirty="0" smtClean="0">
                <a:solidFill>
                  <a:schemeClr val="bg1"/>
                </a:solidFill>
              </a:rPr>
              <a:t>Information</a:t>
            </a:r>
            <a:endParaRPr lang="en-GB" b="1" dirty="0">
              <a:solidFill>
                <a:schemeClr val="bg1"/>
              </a:solidFill>
            </a:endParaRPr>
          </a:p>
        </p:txBody>
      </p:sp>
      <p:sp>
        <p:nvSpPr>
          <p:cNvPr id="16" name="Rectangle 6"/>
          <p:cNvSpPr>
            <a:spLocks noChangeArrowheads="1"/>
          </p:cNvSpPr>
          <p:nvPr/>
        </p:nvSpPr>
        <p:spPr bwMode="auto">
          <a:xfrm>
            <a:off x="4953000" y="4613275"/>
            <a:ext cx="1512887" cy="720725"/>
          </a:xfrm>
          <a:prstGeom prst="rect">
            <a:avLst/>
          </a:prstGeom>
          <a:solidFill>
            <a:srgbClr val="FFFF00"/>
          </a:solidFill>
          <a:ln w="9525">
            <a:solidFill>
              <a:schemeClr val="tx1"/>
            </a:solidFill>
            <a:miter lim="800000"/>
            <a:headEnd/>
            <a:tailEnd/>
          </a:ln>
        </p:spPr>
        <p:txBody>
          <a:bodyPr wrap="none" anchor="ctr"/>
          <a:lstStyle/>
          <a:p>
            <a:pPr algn="ctr"/>
            <a:r>
              <a:rPr lang="en-GB" b="1" dirty="0" smtClean="0"/>
              <a:t>Rules</a:t>
            </a:r>
            <a:endParaRPr lang="en-GB" b="1" dirty="0"/>
          </a:p>
        </p:txBody>
      </p:sp>
      <p:sp>
        <p:nvSpPr>
          <p:cNvPr id="18" name="Text Box 8"/>
          <p:cNvSpPr txBox="1">
            <a:spLocks noChangeArrowheads="1"/>
          </p:cNvSpPr>
          <p:nvPr/>
        </p:nvSpPr>
        <p:spPr bwMode="auto">
          <a:xfrm>
            <a:off x="2147888" y="4684713"/>
            <a:ext cx="392112" cy="519112"/>
          </a:xfrm>
          <a:prstGeom prst="rect">
            <a:avLst/>
          </a:prstGeom>
          <a:noFill/>
          <a:ln w="9525">
            <a:noFill/>
            <a:miter lim="800000"/>
            <a:headEnd/>
            <a:tailEnd/>
          </a:ln>
        </p:spPr>
        <p:txBody>
          <a:bodyPr wrap="none">
            <a:spAutoFit/>
          </a:bodyPr>
          <a:lstStyle/>
          <a:p>
            <a:r>
              <a:rPr lang="en-GB" sz="2800" b="1"/>
              <a:t>=</a:t>
            </a:r>
          </a:p>
        </p:txBody>
      </p:sp>
      <p:sp>
        <p:nvSpPr>
          <p:cNvPr id="20" name="Text Box 10"/>
          <p:cNvSpPr txBox="1">
            <a:spLocks noChangeArrowheads="1"/>
          </p:cNvSpPr>
          <p:nvPr/>
        </p:nvSpPr>
        <p:spPr bwMode="auto">
          <a:xfrm>
            <a:off x="4419600" y="4738688"/>
            <a:ext cx="392113" cy="519112"/>
          </a:xfrm>
          <a:prstGeom prst="rect">
            <a:avLst/>
          </a:prstGeom>
          <a:noFill/>
          <a:ln w="9525">
            <a:noFill/>
            <a:miter lim="800000"/>
            <a:headEnd/>
            <a:tailEnd/>
          </a:ln>
        </p:spPr>
        <p:txBody>
          <a:bodyPr wrap="none">
            <a:spAutoFit/>
          </a:bodyPr>
          <a:lstStyle/>
          <a:p>
            <a:r>
              <a:rPr lang="en-GB" sz="2800" b="1" dirty="0" smtClean="0"/>
              <a:t>+</a:t>
            </a:r>
            <a:endParaRPr lang="en-GB" sz="2800" b="1" dirty="0"/>
          </a:p>
        </p:txBody>
      </p:sp>
    </p:spTree>
    <p:extLst>
      <p:ext uri="{BB962C8B-B14F-4D97-AF65-F5344CB8AC3E}">
        <p14:creationId xmlns:p14="http://schemas.microsoft.com/office/powerpoint/2010/main" val="7265443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2405"/>
                                        </p:tgtEl>
                                        <p:attrNameLst>
                                          <p:attrName>style.visibility</p:attrName>
                                        </p:attrNameLst>
                                      </p:cBhvr>
                                      <p:to>
                                        <p:strVal val="visible"/>
                                      </p:to>
                                    </p:set>
                                    <p:animEffect transition="in" filter="dissolve">
                                      <p:cBhvr>
                                        <p:cTn id="7" dur="1000"/>
                                        <p:tgtEl>
                                          <p:spTgt spid="10240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2410"/>
                                        </p:tgtEl>
                                        <p:attrNameLst>
                                          <p:attrName>style.visibility</p:attrName>
                                        </p:attrNameLst>
                                      </p:cBhvr>
                                      <p:to>
                                        <p:strVal val="visible"/>
                                      </p:to>
                                    </p:set>
                                    <p:animEffect transition="in" filter="dissolve">
                                      <p:cBhvr>
                                        <p:cTn id="10" dur="1000"/>
                                        <p:tgtEl>
                                          <p:spTgt spid="10241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02406"/>
                                        </p:tgtEl>
                                        <p:attrNameLst>
                                          <p:attrName>style.visibility</p:attrName>
                                        </p:attrNameLst>
                                      </p:cBhvr>
                                      <p:to>
                                        <p:strVal val="visible"/>
                                      </p:to>
                                    </p:set>
                                    <p:animEffect transition="in" filter="dissolve">
                                      <p:cBhvr>
                                        <p:cTn id="15" dur="1000"/>
                                        <p:tgtEl>
                                          <p:spTgt spid="102406"/>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02409"/>
                                        </p:tgtEl>
                                        <p:attrNameLst>
                                          <p:attrName>style.visibility</p:attrName>
                                        </p:attrNameLst>
                                      </p:cBhvr>
                                      <p:to>
                                        <p:strVal val="visible"/>
                                      </p:to>
                                    </p:set>
                                    <p:animEffect transition="in" filter="dissolve">
                                      <p:cBhvr>
                                        <p:cTn id="18" dur="1000"/>
                                        <p:tgtEl>
                                          <p:spTgt spid="102409"/>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02407"/>
                                        </p:tgtEl>
                                        <p:attrNameLst>
                                          <p:attrName>style.visibility</p:attrName>
                                        </p:attrNameLst>
                                      </p:cBhvr>
                                      <p:to>
                                        <p:strVal val="visible"/>
                                      </p:to>
                                    </p:set>
                                    <p:animEffect transition="in" filter="dissolve">
                                      <p:cBhvr>
                                        <p:cTn id="21" dur="1000"/>
                                        <p:tgtEl>
                                          <p:spTgt spid="102407"/>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02412"/>
                                        </p:tgtEl>
                                        <p:attrNameLst>
                                          <p:attrName>style.visibility</p:attrName>
                                        </p:attrNameLst>
                                      </p:cBhvr>
                                      <p:to>
                                        <p:strVal val="visible"/>
                                      </p:to>
                                    </p:set>
                                    <p:animEffect transition="in" filter="dissolve">
                                      <p:cBhvr>
                                        <p:cTn id="26" dur="1000"/>
                                        <p:tgtEl>
                                          <p:spTgt spid="102412"/>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2414"/>
                                        </p:tgtEl>
                                        <p:attrNameLst>
                                          <p:attrName>style.visibility</p:attrName>
                                        </p:attrNameLst>
                                      </p:cBhvr>
                                      <p:to>
                                        <p:strVal val="visible"/>
                                      </p:to>
                                    </p:set>
                                    <p:animEffect transition="in" filter="dissolve">
                                      <p:cBhvr>
                                        <p:cTn id="29" dur="1000"/>
                                        <p:tgtEl>
                                          <p:spTgt spid="102414"/>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02415"/>
                                        </p:tgtEl>
                                        <p:attrNameLst>
                                          <p:attrName>style.visibility</p:attrName>
                                        </p:attrNameLst>
                                      </p:cBhvr>
                                      <p:to>
                                        <p:strVal val="visible"/>
                                      </p:to>
                                    </p:set>
                                    <p:anim calcmode="lin" valueType="num">
                                      <p:cBhvr additive="base">
                                        <p:cTn id="34" dur="1000" fill="hold"/>
                                        <p:tgtEl>
                                          <p:spTgt spid="102415"/>
                                        </p:tgtEl>
                                        <p:attrNameLst>
                                          <p:attrName>ppt_x</p:attrName>
                                        </p:attrNameLst>
                                      </p:cBhvr>
                                      <p:tavLst>
                                        <p:tav tm="0">
                                          <p:val>
                                            <p:strVal val="#ppt_x"/>
                                          </p:val>
                                        </p:tav>
                                        <p:tav tm="100000">
                                          <p:val>
                                            <p:strVal val="#ppt_x"/>
                                          </p:val>
                                        </p:tav>
                                      </p:tavLst>
                                    </p:anim>
                                    <p:anim calcmode="lin" valueType="num">
                                      <p:cBhvr additive="base">
                                        <p:cTn id="35" dur="1000" fill="hold"/>
                                        <p:tgtEl>
                                          <p:spTgt spid="10241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02416"/>
                                        </p:tgtEl>
                                        <p:attrNameLst>
                                          <p:attrName>style.visibility</p:attrName>
                                        </p:attrNameLst>
                                      </p:cBhvr>
                                      <p:to>
                                        <p:strVal val="visible"/>
                                      </p:to>
                                    </p:set>
                                    <p:anim calcmode="lin" valueType="num">
                                      <p:cBhvr additive="base">
                                        <p:cTn id="38" dur="1000" fill="hold"/>
                                        <p:tgtEl>
                                          <p:spTgt spid="102416"/>
                                        </p:tgtEl>
                                        <p:attrNameLst>
                                          <p:attrName>ppt_x</p:attrName>
                                        </p:attrNameLst>
                                      </p:cBhvr>
                                      <p:tavLst>
                                        <p:tav tm="0">
                                          <p:val>
                                            <p:strVal val="#ppt_x"/>
                                          </p:val>
                                        </p:tav>
                                        <p:tav tm="100000">
                                          <p:val>
                                            <p:strVal val="#ppt_x"/>
                                          </p:val>
                                        </p:tav>
                                      </p:tavLst>
                                    </p:anim>
                                    <p:anim calcmode="lin" valueType="num">
                                      <p:cBhvr additive="base">
                                        <p:cTn id="39" dur="1000" fill="hold"/>
                                        <p:tgtEl>
                                          <p:spTgt spid="102416"/>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dissolve">
                                      <p:cBhvr>
                                        <p:cTn id="44" dur="1000"/>
                                        <p:tgtEl>
                                          <p:spTgt spid="15"/>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dissolve">
                                      <p:cBhvr>
                                        <p:cTn id="47" dur="1000"/>
                                        <p:tgtEl>
                                          <p:spTgt spid="20"/>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dissolve">
                                      <p:cBhvr>
                                        <p:cTn id="5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05" grpId="0" animBg="1"/>
      <p:bldP spid="102406" grpId="0" animBg="1"/>
      <p:bldP spid="102407" grpId="0" animBg="1"/>
      <p:bldP spid="102409" grpId="0"/>
      <p:bldP spid="102410" grpId="0"/>
      <p:bldP spid="102412" grpId="0" animBg="1"/>
      <p:bldP spid="102414" grpId="0"/>
      <p:bldP spid="102415" grpId="0"/>
      <p:bldP spid="102416" grpId="0"/>
      <p:bldP spid="15" grpId="0" animBg="1"/>
      <p:bldP spid="16" grpId="0" animBg="1"/>
      <p:bldP spid="20"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smtClean="0"/>
              <a:t>RDF (Resource Description Framework)</a:t>
            </a:r>
            <a:endParaRPr lang="en-US" sz="3600" dirty="0"/>
          </a:p>
        </p:txBody>
      </p:sp>
      <p:pic>
        <p:nvPicPr>
          <p:cNvPr id="4" name="Picture 3"/>
          <p:cNvPicPr>
            <a:picLocks noChangeAspect="1"/>
          </p:cNvPicPr>
          <p:nvPr/>
        </p:nvPicPr>
        <p:blipFill>
          <a:blip r:embed="rId2"/>
          <a:stretch>
            <a:fillRect/>
          </a:stretch>
        </p:blipFill>
        <p:spPr>
          <a:xfrm>
            <a:off x="1066800" y="2362200"/>
            <a:ext cx="6858000" cy="1524000"/>
          </a:xfrm>
          <a:prstGeom prst="rect">
            <a:avLst/>
          </a:prstGeom>
        </p:spPr>
      </p:pic>
      <p:pic>
        <p:nvPicPr>
          <p:cNvPr id="6" name="Picture 5"/>
          <p:cNvPicPr>
            <a:picLocks noChangeAspect="1"/>
          </p:cNvPicPr>
          <p:nvPr/>
        </p:nvPicPr>
        <p:blipFill>
          <a:blip r:embed="rId3"/>
          <a:stretch>
            <a:fillRect/>
          </a:stretch>
        </p:blipFill>
        <p:spPr>
          <a:xfrm>
            <a:off x="1676400" y="3962400"/>
            <a:ext cx="5181600" cy="1942537"/>
          </a:xfrm>
          <a:prstGeom prst="rect">
            <a:avLst/>
          </a:prstGeom>
        </p:spPr>
      </p:pic>
    </p:spTree>
    <p:extLst>
      <p:ext uri="{BB962C8B-B14F-4D97-AF65-F5344CB8AC3E}">
        <p14:creationId xmlns:p14="http://schemas.microsoft.com/office/powerpoint/2010/main" val="100236975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2"/>
          <a:stretch>
            <a:fillRect/>
          </a:stretch>
        </p:blipFill>
        <p:spPr>
          <a:xfrm>
            <a:off x="0" y="245532"/>
            <a:ext cx="9144000" cy="6612468"/>
          </a:xfrm>
          <a:prstGeom prst="rect">
            <a:avLst/>
          </a:prstGeom>
        </p:spPr>
      </p:pic>
    </p:spTree>
    <p:extLst>
      <p:ext uri="{BB962C8B-B14F-4D97-AF65-F5344CB8AC3E}">
        <p14:creationId xmlns:p14="http://schemas.microsoft.com/office/powerpoint/2010/main" val="1143779438"/>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RDF Schema (RDFS)</a:t>
            </a:r>
            <a:endParaRPr lang="en-US" dirty="0"/>
          </a:p>
        </p:txBody>
      </p:sp>
      <p:pic>
        <p:nvPicPr>
          <p:cNvPr id="4" name="Picture 3"/>
          <p:cNvPicPr>
            <a:picLocks noChangeAspect="1"/>
          </p:cNvPicPr>
          <p:nvPr/>
        </p:nvPicPr>
        <p:blipFill rotWithShape="1">
          <a:blip r:embed="rId2"/>
          <a:srcRect l="1584" t="12640" r="3358"/>
          <a:stretch/>
        </p:blipFill>
        <p:spPr>
          <a:xfrm>
            <a:off x="-1" y="2434673"/>
            <a:ext cx="9144001" cy="4460079"/>
          </a:xfrm>
          <a:prstGeom prst="rect">
            <a:avLst/>
          </a:prstGeom>
        </p:spPr>
      </p:pic>
    </p:spTree>
    <p:extLst>
      <p:ext uri="{BB962C8B-B14F-4D97-AF65-F5344CB8AC3E}">
        <p14:creationId xmlns:p14="http://schemas.microsoft.com/office/powerpoint/2010/main" val="53008746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2"/>
          <a:srcRect l="59030" t="25300" r="15505" b="50005"/>
          <a:stretch/>
        </p:blipFill>
        <p:spPr>
          <a:xfrm>
            <a:off x="127045" y="1828800"/>
            <a:ext cx="8381323" cy="4572000"/>
          </a:xfrm>
          <a:prstGeom prst="rect">
            <a:avLst/>
          </a:prstGeom>
        </p:spPr>
      </p:pic>
    </p:spTree>
    <p:extLst>
      <p:ext uri="{BB962C8B-B14F-4D97-AF65-F5344CB8AC3E}">
        <p14:creationId xmlns:p14="http://schemas.microsoft.com/office/powerpoint/2010/main" val="964935439"/>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Knowledge Representation</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93491001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457200" y="579438"/>
            <a:ext cx="8382000" cy="715962"/>
          </a:xfrm>
        </p:spPr>
        <p:txBody>
          <a:bodyPr>
            <a:normAutofit/>
          </a:bodyPr>
          <a:lstStyle/>
          <a:p>
            <a:pPr algn="ctr"/>
            <a:r>
              <a:rPr lang="en-US" sz="4000" b="1" dirty="0" smtClean="0"/>
              <a:t>Knowledge Representation</a:t>
            </a:r>
            <a:endParaRPr lang="en-US" sz="4800" dirty="0" smtClean="0"/>
          </a:p>
        </p:txBody>
      </p:sp>
      <p:sp>
        <p:nvSpPr>
          <p:cNvPr id="2051" name="Rectangle 3"/>
          <p:cNvSpPr>
            <a:spLocks noGrp="1" noChangeArrowheads="1"/>
          </p:cNvSpPr>
          <p:nvPr>
            <p:ph idx="1"/>
          </p:nvPr>
        </p:nvSpPr>
        <p:spPr>
          <a:xfrm>
            <a:off x="457200" y="1752600"/>
            <a:ext cx="8382000" cy="4267200"/>
          </a:xfrm>
        </p:spPr>
        <p:txBody>
          <a:bodyPr>
            <a:normAutofit lnSpcReduction="10000"/>
          </a:bodyPr>
          <a:lstStyle/>
          <a:p>
            <a:pPr eaLnBrk="1" hangingPunct="1"/>
            <a:r>
              <a:rPr lang="en-US" sz="2800" b="1" dirty="0" smtClean="0"/>
              <a:t>What to Represent?</a:t>
            </a:r>
          </a:p>
          <a:p>
            <a:pPr eaLnBrk="1" hangingPunct="1">
              <a:buFontTx/>
              <a:buNone/>
            </a:pPr>
            <a:r>
              <a:rPr lang="en-US" sz="2800" dirty="0" smtClean="0"/>
              <a:t>Let us first consider what kinds of knowledge might need to be represented in AI systems:</a:t>
            </a:r>
          </a:p>
          <a:p>
            <a:pPr eaLnBrk="1" hangingPunct="1">
              <a:buFontTx/>
              <a:buNone/>
            </a:pPr>
            <a:endParaRPr lang="en-US" sz="2800" dirty="0" smtClean="0"/>
          </a:p>
          <a:p>
            <a:pPr eaLnBrk="1" hangingPunct="1"/>
            <a:r>
              <a:rPr lang="en-US" sz="2800" b="1" dirty="0" smtClean="0"/>
              <a:t>Objects</a:t>
            </a:r>
            <a:endParaRPr lang="en-US" sz="2800" dirty="0" smtClean="0"/>
          </a:p>
          <a:p>
            <a:pPr lvl="1" eaLnBrk="1" hangingPunct="1"/>
            <a:r>
              <a:rPr lang="en-US" sz="2400" dirty="0" smtClean="0"/>
              <a:t>Facts about objects in our world domain. </a:t>
            </a:r>
            <a:r>
              <a:rPr lang="en-US" sz="2400" i="1" dirty="0" smtClean="0"/>
              <a:t>e.g.</a:t>
            </a:r>
            <a:r>
              <a:rPr lang="en-US" sz="2400" dirty="0" smtClean="0"/>
              <a:t> Guitars have strings, trumpets are brass instruments.</a:t>
            </a:r>
          </a:p>
          <a:p>
            <a:pPr eaLnBrk="1" hangingPunct="1"/>
            <a:r>
              <a:rPr lang="en-US" sz="2800" b="1" dirty="0" smtClean="0"/>
              <a:t>Events</a:t>
            </a:r>
            <a:endParaRPr lang="en-US" sz="2800" dirty="0" smtClean="0"/>
          </a:p>
          <a:p>
            <a:pPr lvl="1" eaLnBrk="1" hangingPunct="1"/>
            <a:r>
              <a:rPr lang="en-US" sz="2400" dirty="0" smtClean="0"/>
              <a:t>Actions that occur in our world. </a:t>
            </a:r>
            <a:r>
              <a:rPr lang="en-US" sz="2400" i="1" dirty="0" smtClean="0"/>
              <a:t>e.g.</a:t>
            </a:r>
            <a:r>
              <a:rPr lang="en-US" sz="2400" dirty="0" smtClean="0"/>
              <a:t> Steve </a:t>
            </a:r>
            <a:r>
              <a:rPr lang="en-US" sz="2400" dirty="0" err="1" smtClean="0"/>
              <a:t>Vai</a:t>
            </a:r>
            <a:r>
              <a:rPr lang="en-US" sz="2400" dirty="0" smtClean="0"/>
              <a:t> played the guitar in Frank Zappa's Band.</a:t>
            </a:r>
          </a:p>
          <a:p>
            <a:pPr lvl="1" eaLnBrk="1" hangingPunct="1">
              <a:buFontTx/>
              <a:buChar char="•"/>
            </a:pPr>
            <a:endParaRPr lang="en-US" sz="2400" dirty="0" smtClean="0"/>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p:cNvSpPr>
            <a:spLocks noGrp="1" noChangeArrowheads="1"/>
          </p:cNvSpPr>
          <p:nvPr>
            <p:ph idx="1"/>
          </p:nvPr>
        </p:nvSpPr>
        <p:spPr>
          <a:xfrm>
            <a:off x="457200" y="609600"/>
            <a:ext cx="8229600" cy="5516563"/>
          </a:xfrm>
        </p:spPr>
        <p:txBody>
          <a:bodyPr/>
          <a:lstStyle/>
          <a:p>
            <a:pPr eaLnBrk="1" hangingPunct="1"/>
            <a:endParaRPr lang="en-US" b="1" dirty="0" smtClean="0"/>
          </a:p>
          <a:p>
            <a:pPr eaLnBrk="1" hangingPunct="1"/>
            <a:endParaRPr lang="en-US" b="1" dirty="0" smtClean="0"/>
          </a:p>
          <a:p>
            <a:pPr eaLnBrk="1" hangingPunct="1"/>
            <a:r>
              <a:rPr lang="en-US" b="1" dirty="0" smtClean="0"/>
              <a:t>Performance</a:t>
            </a:r>
            <a:endParaRPr lang="en-US" dirty="0" smtClean="0"/>
          </a:p>
          <a:p>
            <a:pPr lvl="1" eaLnBrk="1" hangingPunct="1"/>
            <a:r>
              <a:rPr lang="en-US" dirty="0" smtClean="0"/>
              <a:t>A behavior like </a:t>
            </a:r>
            <a:r>
              <a:rPr lang="en-US" i="1" dirty="0" smtClean="0"/>
              <a:t>playing the guitar</a:t>
            </a:r>
            <a:r>
              <a:rPr lang="en-US" dirty="0" smtClean="0"/>
              <a:t> involves knowledge about how to do things.</a:t>
            </a:r>
          </a:p>
          <a:p>
            <a:pPr lvl="1" eaLnBrk="1" hangingPunct="1"/>
            <a:endParaRPr lang="en-US" dirty="0" smtClean="0"/>
          </a:p>
          <a:p>
            <a:pPr eaLnBrk="1" hangingPunct="1"/>
            <a:r>
              <a:rPr lang="en-US" b="1" dirty="0" smtClean="0"/>
              <a:t>Meta-knowledge</a:t>
            </a:r>
            <a:endParaRPr lang="en-US" dirty="0" smtClean="0"/>
          </a:p>
          <a:p>
            <a:pPr lvl="1" eaLnBrk="1" hangingPunct="1"/>
            <a:r>
              <a:rPr lang="en-US" dirty="0" smtClean="0"/>
              <a:t>knowledge about what we know.</a:t>
            </a:r>
          </a:p>
          <a:p>
            <a:pPr eaLnBrk="1" hangingPunct="1">
              <a:buFontTx/>
              <a:buNone/>
            </a:pPr>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
          <p:cNvSpPr>
            <a:spLocks noGrp="1" noChangeArrowheads="1"/>
          </p:cNvSpPr>
          <p:nvPr>
            <p:ph idx="1"/>
          </p:nvPr>
        </p:nvSpPr>
        <p:spPr>
          <a:xfrm>
            <a:off x="457200" y="1295400"/>
            <a:ext cx="8229600" cy="4830763"/>
          </a:xfrm>
        </p:spPr>
        <p:txBody>
          <a:bodyPr>
            <a:normAutofit lnSpcReduction="10000"/>
          </a:bodyPr>
          <a:lstStyle/>
          <a:p>
            <a:pPr eaLnBrk="1" hangingPunct="1">
              <a:lnSpc>
                <a:spcPct val="90000"/>
              </a:lnSpc>
              <a:buFontTx/>
              <a:buNone/>
            </a:pPr>
            <a:r>
              <a:rPr lang="en-US" dirty="0" smtClean="0"/>
              <a:t>Thus in solving problems in AI we must represent knowledge and there are two entities to deal with:</a:t>
            </a:r>
          </a:p>
          <a:p>
            <a:pPr eaLnBrk="1" hangingPunct="1">
              <a:lnSpc>
                <a:spcPct val="90000"/>
              </a:lnSpc>
            </a:pPr>
            <a:r>
              <a:rPr lang="en-US" b="1" dirty="0" smtClean="0"/>
              <a:t>Facts</a:t>
            </a:r>
            <a:endParaRPr lang="en-US" dirty="0" smtClean="0"/>
          </a:p>
          <a:p>
            <a:pPr lvl="1" eaLnBrk="1" hangingPunct="1">
              <a:lnSpc>
                <a:spcPct val="90000"/>
              </a:lnSpc>
            </a:pPr>
            <a:r>
              <a:rPr lang="en-US" dirty="0" smtClean="0"/>
              <a:t>-- truths about the real world and what we represent. </a:t>
            </a:r>
            <a:r>
              <a:rPr lang="en-US" dirty="0" smtClean="0">
                <a:solidFill>
                  <a:schemeClr val="bg1">
                    <a:lumMod val="50000"/>
                  </a:schemeClr>
                </a:solidFill>
              </a:rPr>
              <a:t>This can be regarded as the </a:t>
            </a:r>
            <a:r>
              <a:rPr lang="en-US" i="1" dirty="0" smtClean="0">
                <a:solidFill>
                  <a:schemeClr val="bg1">
                    <a:lumMod val="50000"/>
                  </a:schemeClr>
                </a:solidFill>
              </a:rPr>
              <a:t>knowledge level</a:t>
            </a:r>
            <a:endParaRPr lang="en-US" dirty="0" smtClean="0">
              <a:solidFill>
                <a:schemeClr val="bg1">
                  <a:lumMod val="50000"/>
                </a:schemeClr>
              </a:solidFill>
            </a:endParaRPr>
          </a:p>
          <a:p>
            <a:pPr eaLnBrk="1" hangingPunct="1">
              <a:lnSpc>
                <a:spcPct val="90000"/>
              </a:lnSpc>
            </a:pPr>
            <a:r>
              <a:rPr lang="en-US" b="1" dirty="0" smtClean="0"/>
              <a:t>Representation of the facts</a:t>
            </a:r>
            <a:endParaRPr lang="en-US" dirty="0" smtClean="0"/>
          </a:p>
          <a:p>
            <a:pPr lvl="1" eaLnBrk="1" hangingPunct="1">
              <a:lnSpc>
                <a:spcPct val="90000"/>
              </a:lnSpc>
            </a:pPr>
            <a:r>
              <a:rPr lang="en-US" dirty="0" smtClean="0"/>
              <a:t>which we manipulate. This can be regarded as the </a:t>
            </a:r>
            <a:r>
              <a:rPr lang="en-US" i="1" dirty="0" smtClean="0"/>
              <a:t>symbol level</a:t>
            </a:r>
            <a:r>
              <a:rPr lang="en-US" dirty="0" smtClean="0"/>
              <a:t> since we usually define the representation in terms of symbols that can be manipulated by programs.</a:t>
            </a: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3"/>
          <p:cNvSpPr>
            <a:spLocks noGrp="1" noChangeArrowheads="1"/>
          </p:cNvSpPr>
          <p:nvPr>
            <p:ph idx="1"/>
          </p:nvPr>
        </p:nvSpPr>
        <p:spPr>
          <a:xfrm>
            <a:off x="457200" y="1295400"/>
            <a:ext cx="8229600" cy="4830763"/>
          </a:xfrm>
        </p:spPr>
        <p:txBody>
          <a:bodyPr/>
          <a:lstStyle/>
          <a:p>
            <a:pPr eaLnBrk="1" hangingPunct="1"/>
            <a:r>
              <a:rPr lang="en-US" dirty="0" smtClean="0"/>
              <a:t>We can structure these entities at two levels</a:t>
            </a:r>
          </a:p>
          <a:p>
            <a:pPr eaLnBrk="1" hangingPunct="1"/>
            <a:r>
              <a:rPr lang="en-US" b="1" dirty="0" smtClean="0"/>
              <a:t>the knowledge level</a:t>
            </a:r>
            <a:endParaRPr lang="en-US" dirty="0" smtClean="0"/>
          </a:p>
          <a:p>
            <a:pPr lvl="1" eaLnBrk="1" hangingPunct="1"/>
            <a:r>
              <a:rPr lang="en-US" dirty="0" smtClean="0"/>
              <a:t>at which facts are described</a:t>
            </a:r>
          </a:p>
          <a:p>
            <a:pPr eaLnBrk="1" hangingPunct="1"/>
            <a:r>
              <a:rPr lang="en-US" b="1" dirty="0" smtClean="0"/>
              <a:t>the symbol level</a:t>
            </a:r>
            <a:endParaRPr lang="en-US" dirty="0" smtClean="0"/>
          </a:p>
          <a:p>
            <a:pPr lvl="1" eaLnBrk="1" hangingPunct="1"/>
            <a:r>
              <a:rPr lang="en-US" dirty="0" smtClean="0"/>
              <a:t>at which representations of objects are defined in terms of symbols that can be manipulated in programs.</a:t>
            </a:r>
          </a:p>
          <a:p>
            <a:pPr lvl="1" eaLnBrk="1" hangingPunct="1">
              <a:buFontTx/>
              <a:buNone/>
            </a:pPr>
            <a:endParaRPr lang="en-US" dirty="0" smtClean="0"/>
          </a:p>
          <a:p>
            <a:pPr eaLnBrk="1" hangingPunct="1">
              <a:buFontTx/>
              <a:buNone/>
            </a:pPr>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idx="1"/>
          </p:nvPr>
        </p:nvSpPr>
        <p:spPr>
          <a:xfrm>
            <a:off x="457200" y="1371600"/>
            <a:ext cx="8229600" cy="4754563"/>
          </a:xfrm>
        </p:spPr>
        <p:txBody>
          <a:bodyPr>
            <a:normAutofit lnSpcReduction="10000"/>
          </a:bodyPr>
          <a:lstStyle/>
          <a:p>
            <a:r>
              <a:rPr lang="en-US" dirty="0" smtClean="0"/>
              <a:t>English or natural language is an obvious way of representing and handling facts. </a:t>
            </a:r>
          </a:p>
          <a:p>
            <a:r>
              <a:rPr lang="en-US" dirty="0" smtClean="0"/>
              <a:t>Logic enables us to consider the following fact: </a:t>
            </a:r>
          </a:p>
          <a:p>
            <a:r>
              <a:rPr lang="en-US" i="1" dirty="0" smtClean="0"/>
              <a:t>spot is a dog</a:t>
            </a:r>
            <a:r>
              <a:rPr lang="en-US" dirty="0" smtClean="0"/>
              <a:t> as </a:t>
            </a:r>
            <a:r>
              <a:rPr lang="en-US" i="1" dirty="0" smtClean="0"/>
              <a:t>dog(spot) </a:t>
            </a:r>
            <a:r>
              <a:rPr lang="en-US" dirty="0" smtClean="0"/>
              <a:t>We could then infer that all dogs have tails with:</a:t>
            </a:r>
          </a:p>
          <a:p>
            <a:pPr>
              <a:buFontTx/>
              <a:buNone/>
            </a:pPr>
            <a:r>
              <a:rPr lang="en-US" dirty="0" smtClean="0"/>
              <a:t>	 </a:t>
            </a:r>
            <a:r>
              <a:rPr lang="en-US" dirty="0" err="1" smtClean="0"/>
              <a:t>Vx</a:t>
            </a:r>
            <a:r>
              <a:rPr lang="en-US" dirty="0" smtClean="0"/>
              <a:t> : </a:t>
            </a:r>
            <a:r>
              <a:rPr lang="en-US" i="1" dirty="0" smtClean="0"/>
              <a:t>dog(x)</a:t>
            </a:r>
            <a:r>
              <a:rPr lang="en-US" i="1" dirty="0" smtClean="0">
                <a:sym typeface="Wingdings" pitchFamily="2" charset="2"/>
              </a:rPr>
              <a:t></a:t>
            </a:r>
            <a:r>
              <a:rPr lang="en-US" dirty="0" smtClean="0"/>
              <a:t>  </a:t>
            </a:r>
            <a:r>
              <a:rPr lang="en-US" i="1" dirty="0" err="1" smtClean="0"/>
              <a:t>hasatail</a:t>
            </a:r>
            <a:r>
              <a:rPr lang="en-US" i="1" dirty="0" smtClean="0"/>
              <a:t>(x)</a:t>
            </a:r>
            <a:r>
              <a:rPr lang="en-US" dirty="0" smtClean="0"/>
              <a:t> We can then deduce:</a:t>
            </a:r>
          </a:p>
          <a:p>
            <a:pPr>
              <a:buFontTx/>
              <a:buNone/>
            </a:pPr>
            <a:r>
              <a:rPr lang="en-US" i="1" dirty="0" smtClean="0"/>
              <a:t>	</a:t>
            </a:r>
            <a:r>
              <a:rPr lang="en-US" i="1" dirty="0" err="1" smtClean="0"/>
              <a:t>hasatail</a:t>
            </a:r>
            <a:r>
              <a:rPr lang="en-US" i="1" dirty="0" smtClean="0"/>
              <a:t>(Spot)</a:t>
            </a: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892</TotalTime>
  <Words>1555</Words>
  <Application>Microsoft Macintosh PowerPoint</Application>
  <PresentationFormat>On-screen Show (4:3)</PresentationFormat>
  <Paragraphs>237</Paragraphs>
  <Slides>44</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44</vt:i4>
      </vt:variant>
    </vt:vector>
  </HeadingPairs>
  <TitlesOfParts>
    <vt:vector size="46" baseType="lpstr">
      <vt:lpstr>Office Theme</vt:lpstr>
      <vt:lpstr>Bitmap Image</vt:lpstr>
      <vt:lpstr>Knowledge Representation</vt:lpstr>
      <vt:lpstr>DIK</vt:lpstr>
      <vt:lpstr>Knowledge</vt:lpstr>
      <vt:lpstr>Summary</vt:lpstr>
      <vt:lpstr>Knowledge Representation</vt:lpstr>
      <vt:lpstr>PowerPoint Presentation</vt:lpstr>
      <vt:lpstr>PowerPoint Presentation</vt:lpstr>
      <vt:lpstr>PowerPoint Presentation</vt:lpstr>
      <vt:lpstr>PowerPoint Presentation</vt:lpstr>
      <vt:lpstr>Using Knowledge (1) </vt:lpstr>
      <vt:lpstr>Using Knowledge(2)</vt:lpstr>
      <vt:lpstr> Properties for Knowledge Representation Systems </vt:lpstr>
      <vt:lpstr>Approaches to Knowledge Representation  </vt:lpstr>
      <vt:lpstr>Simple relational knowledge </vt:lpstr>
      <vt:lpstr>Figure: Simple Relational Knowledge </vt:lpstr>
      <vt:lpstr>Inheritable knowledge </vt:lpstr>
      <vt:lpstr>PowerPoint Presentation</vt:lpstr>
      <vt:lpstr>Inferential Knowledge </vt:lpstr>
      <vt:lpstr>Procedural Knowledge</vt:lpstr>
      <vt:lpstr>Advantages: </vt:lpstr>
      <vt:lpstr>What is Learning?</vt:lpstr>
      <vt:lpstr>PowerPoint Presentation</vt:lpstr>
      <vt:lpstr>How can we learn? </vt:lpstr>
      <vt:lpstr>PowerPoint Presentation</vt:lpstr>
      <vt:lpstr>PowerPoint Presentation</vt:lpstr>
      <vt:lpstr>Rote Learning</vt:lpstr>
      <vt:lpstr>Store v Compute </vt:lpstr>
      <vt:lpstr>How can we decide?  </vt:lpstr>
      <vt:lpstr>Learning by Taking Advice</vt:lpstr>
      <vt:lpstr>Learning by Problem Solving</vt:lpstr>
      <vt:lpstr>PowerPoint Presentation</vt:lpstr>
      <vt:lpstr>Weak Slot and Filler Structures </vt:lpstr>
      <vt:lpstr>PowerPoint Presentation</vt:lpstr>
      <vt:lpstr>Semantic Nets</vt:lpstr>
      <vt:lpstr> Representation in a Semantic Net  The physical attributes of a person can be represented as in Fig. </vt:lpstr>
      <vt:lpstr>Frames</vt:lpstr>
      <vt:lpstr>Frame Knowledge Representation </vt:lpstr>
      <vt:lpstr>RDF (Resource Description Framework)</vt:lpstr>
      <vt:lpstr>RDF (Resource Description Framework)</vt:lpstr>
      <vt:lpstr>RDF (Resource Description Framework)</vt:lpstr>
      <vt:lpstr>PowerPoint Presentation</vt:lpstr>
      <vt:lpstr>RDF Schema (RDFS)</vt:lpstr>
      <vt:lpstr>PowerPoint Presentation</vt:lpstr>
      <vt:lpstr>Knowledge Representation</vt:lpstr>
    </vt:vector>
  </TitlesOfParts>
  <Company>HCL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Knowledge Representation</dc:title>
  <dc:creator>Vishal</dc:creator>
  <cp:lastModifiedBy>Adil Alpkocak</cp:lastModifiedBy>
  <cp:revision>119</cp:revision>
  <dcterms:created xsi:type="dcterms:W3CDTF">2010-03-04T08:12:41Z</dcterms:created>
  <dcterms:modified xsi:type="dcterms:W3CDTF">2017-03-22T17:32:13Z</dcterms:modified>
</cp:coreProperties>
</file>

<file path=docProps/thumbnail.jpeg>
</file>